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Default Extension="doc" ContentType="application/msword"/>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5060" r:id="rId2"/>
    <p:sldMasterId id="2147485074" r:id="rId3"/>
    <p:sldMasterId id="2147485086" r:id="rId4"/>
  </p:sldMasterIdLst>
  <p:notesMasterIdLst>
    <p:notesMasterId r:id="rId50"/>
  </p:notesMasterIdLst>
  <p:sldIdLst>
    <p:sldId id="352" r:id="rId5"/>
    <p:sldId id="426" r:id="rId6"/>
    <p:sldId id="506" r:id="rId7"/>
    <p:sldId id="409" r:id="rId8"/>
    <p:sldId id="490" r:id="rId9"/>
    <p:sldId id="491" r:id="rId10"/>
    <p:sldId id="492" r:id="rId11"/>
    <p:sldId id="493" r:id="rId12"/>
    <p:sldId id="494" r:id="rId13"/>
    <p:sldId id="495" r:id="rId14"/>
    <p:sldId id="500" r:id="rId15"/>
    <p:sldId id="513" r:id="rId16"/>
    <p:sldId id="496" r:id="rId17"/>
    <p:sldId id="542" r:id="rId18"/>
    <p:sldId id="524" r:id="rId19"/>
    <p:sldId id="579" r:id="rId20"/>
    <p:sldId id="574" r:id="rId21"/>
    <p:sldId id="575" r:id="rId22"/>
    <p:sldId id="576" r:id="rId23"/>
    <p:sldId id="544" r:id="rId24"/>
    <p:sldId id="545" r:id="rId25"/>
    <p:sldId id="547" r:id="rId26"/>
    <p:sldId id="548" r:id="rId27"/>
    <p:sldId id="549" r:id="rId28"/>
    <p:sldId id="550" r:id="rId29"/>
    <p:sldId id="551" r:id="rId30"/>
    <p:sldId id="552" r:id="rId31"/>
    <p:sldId id="553" r:id="rId32"/>
    <p:sldId id="554" r:id="rId33"/>
    <p:sldId id="555" r:id="rId34"/>
    <p:sldId id="556" r:id="rId35"/>
    <p:sldId id="314" r:id="rId36"/>
    <p:sldId id="559" r:id="rId37"/>
    <p:sldId id="571" r:id="rId38"/>
    <p:sldId id="560" r:id="rId39"/>
    <p:sldId id="561" r:id="rId40"/>
    <p:sldId id="562" r:id="rId41"/>
    <p:sldId id="580" r:id="rId42"/>
    <p:sldId id="572" r:id="rId43"/>
    <p:sldId id="563" r:id="rId44"/>
    <p:sldId id="564" r:id="rId45"/>
    <p:sldId id="565" r:id="rId46"/>
    <p:sldId id="566" r:id="rId47"/>
    <p:sldId id="567" r:id="rId48"/>
    <p:sldId id="568" r:id="rId49"/>
  </p:sldIdLst>
  <p:sldSz cx="9144000" cy="6858000" type="screen4x3"/>
  <p:notesSz cx="6934200" cy="92329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2B91"/>
    <a:srgbClr val="996633"/>
    <a:srgbClr val="CC0066"/>
    <a:srgbClr val="CC99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4686" autoAdjust="0"/>
  </p:normalViewPr>
  <p:slideViewPr>
    <p:cSldViewPr>
      <p:cViewPr varScale="1">
        <p:scale>
          <a:sx n="127" d="100"/>
          <a:sy n="127" d="100"/>
        </p:scale>
        <p:origin x="-1170" y="-8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355"/>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2382" tIns="46191" rIns="92382" bIns="46191"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2382" tIns="46191" rIns="92382" bIns="46191" rtlCol="0"/>
          <a:lstStyle>
            <a:lvl1pPr algn="r" fontAlgn="auto">
              <a:spcBef>
                <a:spcPts val="0"/>
              </a:spcBef>
              <a:spcAft>
                <a:spcPts val="0"/>
              </a:spcAft>
              <a:defRPr sz="1200">
                <a:latin typeface="+mn-lt"/>
              </a:defRPr>
            </a:lvl1pPr>
          </a:lstStyle>
          <a:p>
            <a:pPr>
              <a:defRPr/>
            </a:pPr>
            <a:fld id="{C24B90E7-AD28-4427-83B8-5C1B1411E084}" type="datetimeFigureOut">
              <a:rPr lang="en-US"/>
              <a:pPr>
                <a:defRPr/>
              </a:pPr>
              <a:t>5/1/2012</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pPr lvl="0"/>
            <a:endParaRPr lang="en-US" noProof="0" smtClean="0"/>
          </a:p>
        </p:txBody>
      </p:sp>
      <p:sp>
        <p:nvSpPr>
          <p:cNvPr id="5" name="Notes Placeholder 4"/>
          <p:cNvSpPr>
            <a:spLocks noGrp="1"/>
          </p:cNvSpPr>
          <p:nvPr>
            <p:ph type="body" sz="quarter" idx="3"/>
          </p:nvPr>
        </p:nvSpPr>
        <p:spPr>
          <a:xfrm>
            <a:off x="693738" y="4386263"/>
            <a:ext cx="5546725" cy="4154487"/>
          </a:xfrm>
          <a:prstGeom prst="rect">
            <a:avLst/>
          </a:prstGeom>
        </p:spPr>
        <p:txBody>
          <a:bodyPr vert="horz" lIns="92382" tIns="46191" rIns="92382" bIns="4619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69350"/>
            <a:ext cx="3005138" cy="461963"/>
          </a:xfrm>
          <a:prstGeom prst="rect">
            <a:avLst/>
          </a:prstGeom>
        </p:spPr>
        <p:txBody>
          <a:bodyPr vert="horz" lIns="92382" tIns="46191" rIns="92382" bIns="46191"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27475" y="8769350"/>
            <a:ext cx="3005138" cy="461963"/>
          </a:xfrm>
          <a:prstGeom prst="rect">
            <a:avLst/>
          </a:prstGeom>
        </p:spPr>
        <p:txBody>
          <a:bodyPr vert="horz" lIns="92382" tIns="46191" rIns="92382" bIns="46191" rtlCol="0" anchor="b"/>
          <a:lstStyle>
            <a:lvl1pPr algn="r" fontAlgn="auto">
              <a:spcBef>
                <a:spcPts val="0"/>
              </a:spcBef>
              <a:spcAft>
                <a:spcPts val="0"/>
              </a:spcAft>
              <a:defRPr sz="1200">
                <a:latin typeface="+mn-lt"/>
              </a:defRPr>
            </a:lvl1pPr>
          </a:lstStyle>
          <a:p>
            <a:pPr>
              <a:defRPr/>
            </a:pPr>
            <a:fld id="{9EAF74FC-A7BA-4501-82DC-5A9765DE0AD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B82F34-75AF-4E89-BBA4-468CA5449E56}" type="slidenum">
              <a:rPr lang="en-US"/>
              <a:pPr>
                <a:defRPr/>
              </a:pPr>
              <a:t>1</a:t>
            </a:fld>
            <a:endParaRPr lang="en-US"/>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8F7AFB-8D09-4642-9B12-A297D6E43A85}" type="slidenum">
              <a:rPr lang="en-US" smtClean="0">
                <a:solidFill>
                  <a:srgbClr val="000000"/>
                </a:solidFill>
              </a:rPr>
              <a:pPr fontAlgn="base">
                <a:spcBef>
                  <a:spcPct val="0"/>
                </a:spcBef>
                <a:spcAft>
                  <a:spcPct val="0"/>
                </a:spcAft>
                <a:defRPr/>
              </a:pPr>
              <a:t>39</a:t>
            </a:fld>
            <a:endParaRPr lang="en-US" smtClean="0">
              <a:solidFill>
                <a:srgbClr val="000000"/>
              </a:solidFill>
            </a:endParaRPr>
          </a:p>
        </p:txBody>
      </p:sp>
      <p:sp>
        <p:nvSpPr>
          <p:cNvPr id="84995" name="Rectangle 2"/>
          <p:cNvSpPr>
            <a:spLocks noGrp="1" noRot="1" noChangeAspect="1" noChangeArrowheads="1" noTextEdit="1"/>
          </p:cNvSpPr>
          <p:nvPr>
            <p:ph type="sldImg"/>
          </p:nvPr>
        </p:nvSpPr>
        <p:spPr bwMode="auto">
          <a:xfrm>
            <a:off x="1158875" y="690563"/>
            <a:ext cx="4618038" cy="3462337"/>
          </a:xfrm>
          <a:noFill/>
          <a:ln>
            <a:solidFill>
              <a:srgbClr val="000000"/>
            </a:solidFill>
            <a:miter lim="800000"/>
            <a:headEnd/>
            <a:tailEnd/>
          </a:ln>
        </p:spPr>
      </p:sp>
      <p:sp>
        <p:nvSpPr>
          <p:cNvPr id="84996" name="Rectangle 3"/>
          <p:cNvSpPr>
            <a:spLocks noGrp="1" noChangeArrowheads="1"/>
          </p:cNvSpPr>
          <p:nvPr>
            <p:ph type="body" idx="1"/>
          </p:nvPr>
        </p:nvSpPr>
        <p:spPr bwMode="auto">
          <a:xfrm>
            <a:off x="693738" y="4386263"/>
            <a:ext cx="5546725" cy="415607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D15F4E-0C3B-4077-A263-DAB5B15E0741}" type="slidenum">
              <a:rPr lang="en-US"/>
              <a:pPr/>
              <a:t>40</a:t>
            </a:fld>
            <a:endParaRPr lang="en-US"/>
          </a:p>
        </p:txBody>
      </p:sp>
      <p:sp>
        <p:nvSpPr>
          <p:cNvPr id="514050" name="Rectangle 2"/>
          <p:cNvSpPr>
            <a:spLocks noGrp="1" noRot="1" noChangeAspect="1" noChangeArrowheads="1" noTextEdit="1"/>
          </p:cNvSpPr>
          <p:nvPr>
            <p:ph type="sldImg"/>
          </p:nvPr>
        </p:nvSpPr>
        <p:spPr>
          <a:xfrm>
            <a:off x="1160463" y="690563"/>
            <a:ext cx="4616450" cy="3462337"/>
          </a:xfrm>
          <a:ln/>
        </p:spPr>
      </p:sp>
      <p:sp>
        <p:nvSpPr>
          <p:cNvPr id="514051" name="Rectangle 3"/>
          <p:cNvSpPr>
            <a:spLocks noGrp="1" noChangeArrowheads="1"/>
          </p:cNvSpPr>
          <p:nvPr>
            <p:ph type="body" idx="1"/>
          </p:nvPr>
        </p:nvSpPr>
        <p:spPr>
          <a:xfrm>
            <a:off x="691816" y="4385628"/>
            <a:ext cx="5550570" cy="4156408"/>
          </a:xfrm>
        </p:spPr>
        <p:txBody>
          <a:bodyPr lIns="90826" tIns="45413" rIns="90826" bIns="45413"/>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2226EC-ABB1-42D4-8FE8-AE4E55D1482F}" type="slidenum">
              <a:rPr lang="en-US"/>
              <a:pPr/>
              <a:t>41</a:t>
            </a:fld>
            <a:endParaRPr lang="en-US"/>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2226EC-ABB1-42D4-8FE8-AE4E55D1482F}" type="slidenum">
              <a:rPr lang="en-US"/>
              <a:pPr/>
              <a:t>42</a:t>
            </a:fld>
            <a:endParaRPr lang="en-US"/>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1C6EAD-FD66-403A-9D68-5B0CF294EAE9}" type="slidenum">
              <a:rPr lang="en-US"/>
              <a:pPr/>
              <a:t>43</a:t>
            </a:fld>
            <a:endParaRPr lang="en-US"/>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5BE3043E-D798-437B-BCA1-E185375FC649}" type="slidenum">
              <a:rPr lang="en-US" smtClean="0"/>
              <a:pPr>
                <a:defRPr/>
              </a:pPr>
              <a:t>2</a:t>
            </a:fld>
            <a:endParaRPr lang="en-US" smtClean="0"/>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xfrm>
            <a:off x="927100" y="4386263"/>
            <a:ext cx="5080000" cy="4154487"/>
          </a:xfrm>
          <a:noFill/>
        </p:spPr>
        <p:txBody>
          <a:bodyPr wrap="square" lIns="92327" tIns="46161" rIns="92327" bIns="46161" numCol="1" anchor="t" anchorCtr="0" compatLnSpc="1">
            <a:prstTxWarp prst="textNoShape">
              <a:avLst/>
            </a:prstTxWarp>
          </a:bodyPr>
          <a:lstStyle/>
          <a:p>
            <a:pPr eaLnBrk="1" hangingPunct="1">
              <a:buFontTx/>
              <a:buChar char="•"/>
            </a:pPr>
            <a:r>
              <a:rPr lang="en-US" smtClean="0"/>
              <a:t> TWiLiTE is a 3 year technology development program funded by ESTO under the IIP.</a:t>
            </a:r>
          </a:p>
          <a:p>
            <a:pPr eaLnBrk="1" hangingPunct="1">
              <a:buFontTx/>
              <a:buChar char="•"/>
            </a:pPr>
            <a:r>
              <a:rPr lang="en-US" smtClean="0"/>
              <a:t> TWiLiTE Supports the 3DWinds NRC Decadal Survey Mission.   It represents the direct detection molecular or ‘clear air’ portion of the recommended ‘Hybrid Doppler lidar concept’.  The coherent Doppler utilizes aerosol backscatter ahs complementery measurement capabilities and is the other half of the Hybrid concept. </a:t>
            </a:r>
          </a:p>
          <a:p>
            <a:pPr eaLnBrk="1" hangingPunct="1">
              <a:buFontTx/>
              <a:buChar char="•"/>
            </a:pPr>
            <a:r>
              <a:rPr lang="en-US" smtClean="0"/>
              <a:t> The TWiLiTE Doppler lidar measures wind profiles by measuring the Doppler shift of the laser backscattered return from molecules in the atmosphere.</a:t>
            </a:r>
          </a:p>
          <a:p>
            <a:pPr eaLnBrk="1" hangingPunct="1">
              <a:buFontTx/>
              <a:buChar char="•"/>
            </a:pPr>
            <a:r>
              <a:rPr lang="en-US" smtClean="0"/>
              <a:t> Designed to measure full profiles of horizontal winds from the flight altitude of the NASA ER2 (20 km) to the surface with 250 m vertical resolution and &lt;2 m/s accuracy</a:t>
            </a:r>
          </a:p>
          <a:p>
            <a:pPr eaLnBrk="1" hangingPunct="1">
              <a:buFontTx/>
              <a:buChar char="•"/>
            </a:pPr>
            <a:r>
              <a:rPr lang="en-US" smtClean="0"/>
              <a:t> Advances TRL of key technologies identified for future space missions e.g the single frequency uv NdYAG laser; the molecular Doppler receiver; Tunable fabry Perot etalon filter and the rotating conically scanned telescope. </a:t>
            </a:r>
          </a:p>
          <a:p>
            <a:pPr eaLnBrk="1" hangingPunct="1">
              <a:buFontTx/>
              <a:buChar char="•"/>
            </a:pPr>
            <a:r>
              <a:rPr lang="en-US" smtClean="0"/>
              <a:t> These technologies were demonstrated at the system level in initial engineering flights of TWiLiTE on the NASA ER-2 high altitude aircraft in September, 2009.  Exit TRL from the IIP is 5.</a:t>
            </a:r>
          </a:p>
          <a:p>
            <a:pPr eaLnBrk="1" hangingPunct="1">
              <a:buFontTx/>
              <a:buChar char="•"/>
            </a:pPr>
            <a:r>
              <a:rPr lang="en-US" smtClean="0"/>
              <a:t> Additional flight tests of TWiLiTE on the ER-2 are planned for Fall, 2010.</a:t>
            </a:r>
          </a:p>
          <a:p>
            <a:pPr eaLnBrk="1" hangingPunct="1">
              <a:buFontTx/>
              <a:buChar char="•"/>
            </a:pPr>
            <a:r>
              <a:rPr lang="en-US" smtClean="0"/>
              <a:t> </a:t>
            </a:r>
            <a:r>
              <a:rPr lang="en-US" smtClean="0">
                <a:solidFill>
                  <a:srgbClr val="0033CC"/>
                </a:solidFill>
                <a:ea typeface="ＭＳ Ｐゴシック" pitchFamily="1" charset="-128"/>
              </a:rPr>
              <a:t>TWiLiTE will be reconfigured to fly in the NASA Global Hawk as part of the Hurricane and Severe Storm Sentinel (HS3) Venture Class Mission.  </a:t>
            </a:r>
            <a:endParaRPr lang="en-US" smtClean="0"/>
          </a:p>
          <a:p>
            <a:pPr eaLnBrk="1" hangingPunct="1">
              <a:buFontTx/>
              <a:buChar char="•"/>
            </a:pPr>
            <a:r>
              <a:rPr lang="en-US" smtClean="0"/>
              <a:t> </a:t>
            </a:r>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96B6A6-3D57-4EF5-A1F8-AAF984FE9687}" type="slidenum">
              <a:rPr lang="en-US"/>
              <a:pPr/>
              <a:t>3</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693738" y="4386263"/>
            <a:ext cx="5546725" cy="4154487"/>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A9A8340-0C7A-7A4A-989B-6C1BCF042BC0}" type="slidenum">
              <a:rPr lang="en-US">
                <a:solidFill>
                  <a:prstClr val="black"/>
                </a:solidFill>
              </a:rPr>
              <a:pPr/>
              <a:t>17</a:t>
            </a:fld>
            <a:endParaRPr lang="en-US" dirty="0">
              <a:solidFill>
                <a:prstClr val="black"/>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B6DFA9AA-8B7E-1C47-BACC-F7BB3A48E3C9}" type="slidenum">
              <a:rPr lang="en-US">
                <a:solidFill>
                  <a:prstClr val="black"/>
                </a:solidFill>
              </a:rPr>
              <a:pPr/>
              <a:t>18</a:t>
            </a:fld>
            <a:endParaRPr lang="en-US">
              <a:solidFill>
                <a:prstClr val="black"/>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24560" y="4385628"/>
            <a:ext cx="5085080" cy="4154805"/>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80D5AA-5A56-4F01-AAC4-62DA7F3813C0}" type="slidenum">
              <a:rPr lang="en-US"/>
              <a:pPr>
                <a:defRPr/>
              </a:pPr>
              <a:t>34</a:t>
            </a:fld>
            <a:endParaRPr lang="en-US"/>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D1FD73-E751-48AD-82F0-27C955AC43E4}" type="slidenum">
              <a:rPr lang="en-US" smtClean="0">
                <a:solidFill>
                  <a:srgbClr val="000000"/>
                </a:solidFill>
              </a:rPr>
              <a:pPr fontAlgn="base">
                <a:spcBef>
                  <a:spcPct val="0"/>
                </a:spcBef>
                <a:spcAft>
                  <a:spcPct val="0"/>
                </a:spcAft>
                <a:defRPr/>
              </a:pPr>
              <a:t>35</a:t>
            </a:fld>
            <a:endParaRPr lang="en-US" smtClean="0">
              <a:solidFill>
                <a:srgbClr val="000000"/>
              </a:solidFill>
            </a:endParaRPr>
          </a:p>
        </p:txBody>
      </p:sp>
      <p:sp>
        <p:nvSpPr>
          <p:cNvPr id="83971" name="Rectangle 2"/>
          <p:cNvSpPr>
            <a:spLocks noGrp="1" noRot="1" noChangeAspect="1" noChangeArrowheads="1" noTextEdit="1"/>
          </p:cNvSpPr>
          <p:nvPr>
            <p:ph type="sldImg"/>
          </p:nvPr>
        </p:nvSpPr>
        <p:spPr bwMode="auto">
          <a:xfrm>
            <a:off x="1147675" y="692467"/>
            <a:ext cx="4637246" cy="3475161"/>
          </a:xfrm>
          <a:noFill/>
          <a:ln>
            <a:solidFill>
              <a:srgbClr val="000000"/>
            </a:solidFill>
            <a:miter lim="800000"/>
            <a:headEnd/>
            <a:tailEnd/>
          </a:ln>
        </p:spPr>
      </p:sp>
      <p:sp>
        <p:nvSpPr>
          <p:cNvPr id="83972" name="Rectangle 3"/>
          <p:cNvSpPr>
            <a:spLocks noGrp="1" noChangeArrowheads="1"/>
          </p:cNvSpPr>
          <p:nvPr>
            <p:ph type="body" idx="1"/>
          </p:nvPr>
        </p:nvSpPr>
        <p:spPr bwMode="auto">
          <a:xfrm>
            <a:off x="924560" y="4400054"/>
            <a:ext cx="5085080" cy="416602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BB2872-2333-4D7B-B779-EDA9E4CF93BB}" type="slidenum">
              <a:rPr lang="en-US" smtClean="0">
                <a:solidFill>
                  <a:srgbClr val="000000"/>
                </a:solidFill>
              </a:rPr>
              <a:pPr fontAlgn="base">
                <a:spcBef>
                  <a:spcPct val="0"/>
                </a:spcBef>
                <a:spcAft>
                  <a:spcPct val="0"/>
                </a:spcAft>
                <a:defRPr/>
              </a:pPr>
              <a:t>36</a:t>
            </a:fld>
            <a:endParaRPr lang="en-US" smtClean="0">
              <a:solidFill>
                <a:srgbClr val="000000"/>
              </a:solidFill>
            </a:endParaRPr>
          </a:p>
        </p:txBody>
      </p:sp>
      <p:sp>
        <p:nvSpPr>
          <p:cNvPr id="82947" name="Rectangle 2"/>
          <p:cNvSpPr>
            <a:spLocks noGrp="1" noRot="1" noChangeAspect="1" noChangeArrowheads="1" noTextEdit="1"/>
          </p:cNvSpPr>
          <p:nvPr>
            <p:ph type="sldImg"/>
          </p:nvPr>
        </p:nvSpPr>
        <p:spPr bwMode="auto">
          <a:xfrm>
            <a:off x="1158875" y="690563"/>
            <a:ext cx="4618038" cy="3462337"/>
          </a:xfrm>
          <a:noFill/>
          <a:ln>
            <a:solidFill>
              <a:srgbClr val="000000"/>
            </a:solidFill>
            <a:miter lim="800000"/>
            <a:headEnd/>
            <a:tailEnd/>
          </a:ln>
        </p:spPr>
      </p:sp>
      <p:sp>
        <p:nvSpPr>
          <p:cNvPr id="82948" name="Rectangle 3"/>
          <p:cNvSpPr>
            <a:spLocks noGrp="1" noChangeArrowheads="1"/>
          </p:cNvSpPr>
          <p:nvPr>
            <p:ph type="body" idx="1"/>
          </p:nvPr>
        </p:nvSpPr>
        <p:spPr bwMode="auto">
          <a:xfrm>
            <a:off x="693738" y="4386263"/>
            <a:ext cx="5546725" cy="415607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4970F5-23BB-4C2D-8A1A-E2A02086F50B}" type="slidenum">
              <a:rPr lang="en-US"/>
              <a:pPr>
                <a:defRPr/>
              </a:pPr>
              <a:t>37</a:t>
            </a:fld>
            <a:endParaRPr lang="en-US"/>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655BDB2F-573A-4762-905B-FAE0AEC9D8B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D9EE588D-7D7C-46B6-A96E-BA30D2D368F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5300" y="304800"/>
            <a:ext cx="2052638" cy="6080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6007100" cy="6080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5F61F1D8-7492-4AC5-8955-F661FFE4765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a:prstGeom prst="rect">
            <a:avLst/>
          </a:prstGeom>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14016"/>
            <a:ext cx="6791013" cy="1143000"/>
          </a:xfrm>
        </p:spPr>
        <p:txBody>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a:xfrm>
            <a:off x="168976" y="1080886"/>
            <a:ext cx="8755958" cy="496431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32CE727-0364-4483-A0D7-70A15B39247A}" type="datetime1">
              <a:rPr lang="en-US"/>
              <a:pPr>
                <a:defRPr/>
              </a:pPr>
              <a:t>5/1/2012</a:t>
            </a:fld>
            <a:endParaRPr lang="en-US"/>
          </a:p>
        </p:txBody>
      </p:sp>
      <p:sp>
        <p:nvSpPr>
          <p:cNvPr id="5" name="Slide Number Placeholder 5"/>
          <p:cNvSpPr>
            <a:spLocks noGrp="1"/>
          </p:cNvSpPr>
          <p:nvPr>
            <p:ph type="sldNum" sz="quarter" idx="11"/>
          </p:nvPr>
        </p:nvSpPr>
        <p:spPr>
          <a:xfrm>
            <a:off x="7866063" y="6264275"/>
            <a:ext cx="1058862" cy="365125"/>
          </a:xfrm>
        </p:spPr>
        <p:txBody>
          <a:bodyPr/>
          <a:lstStyle>
            <a:lvl1pPr>
              <a:defRPr/>
            </a:lvl1pPr>
          </a:lstStyle>
          <a:p>
            <a:pPr>
              <a:defRPr/>
            </a:pPr>
            <a:fld id="{D10A787B-9F0C-41D9-B5F5-3A337C44E3F7}"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929467"/>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02446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49868"/>
            <a:ext cx="4038600" cy="50762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49868"/>
            <a:ext cx="4038600" cy="50762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214016"/>
            <a:ext cx="6791013" cy="1143000"/>
          </a:xfrm>
        </p:spPr>
        <p:txBody>
          <a:bodyPr/>
          <a:lstStyle>
            <a:lvl1pPr>
              <a:defRPr sz="3600"/>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31D89577-B1D8-46B8-913F-902AB64C3EEB}" type="datetime1">
              <a:rPr lang="en-US"/>
              <a:pPr>
                <a:defRPr/>
              </a:pPr>
              <a:t>5/1/2012</a:t>
            </a:fld>
            <a:endParaRPr lang="en-US"/>
          </a:p>
        </p:txBody>
      </p:sp>
      <p:sp>
        <p:nvSpPr>
          <p:cNvPr id="6" name="Slide Number Placeholder 5"/>
          <p:cNvSpPr>
            <a:spLocks noGrp="1"/>
          </p:cNvSpPr>
          <p:nvPr>
            <p:ph type="sldNum" sz="quarter" idx="11"/>
          </p:nvPr>
        </p:nvSpPr>
        <p:spPr/>
        <p:txBody>
          <a:bodyPr/>
          <a:lstStyle>
            <a:lvl1pPr>
              <a:defRPr/>
            </a:lvl1pPr>
          </a:lstStyle>
          <a:p>
            <a:pPr>
              <a:defRPr/>
            </a:pPr>
            <a:fld id="{9A8967AD-3770-437F-A266-FBF175845C4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p:cNvSpPr txBox="1">
            <a:spLocks/>
          </p:cNvSpPr>
          <p:nvPr userDrawn="1"/>
        </p:nvSpPr>
        <p:spPr bwMode="auto">
          <a:xfrm>
            <a:off x="0" y="-214313"/>
            <a:ext cx="6791325" cy="1143001"/>
          </a:xfrm>
          <a:prstGeom prst="rect">
            <a:avLst/>
          </a:prstGeom>
          <a:noFill/>
          <a:ln w="9525">
            <a:noFill/>
            <a:miter lim="800000"/>
            <a:headEnd/>
            <a:tailEnd/>
          </a:ln>
        </p:spPr>
        <p:txBody>
          <a:bodyPr anchor="ctr"/>
          <a:lstStyle/>
          <a:p>
            <a:pPr algn="ctr" defTabSz="457200" eaLnBrk="0" hangingPunct="0">
              <a:defRPr/>
            </a:pPr>
            <a:r>
              <a:rPr lang="en-US" sz="3600" b="1">
                <a:solidFill>
                  <a:srgbClr val="009EE0"/>
                </a:solidFill>
                <a:latin typeface="Helvetica Neue" charset="0"/>
                <a:ea typeface="ＭＳ Ｐゴシック" charset="-128"/>
              </a:rPr>
              <a:t>Click to edit Master title style</a:t>
            </a:r>
          </a:p>
        </p:txBody>
      </p:sp>
      <p:sp>
        <p:nvSpPr>
          <p:cNvPr id="3" name="Text Placeholder 2"/>
          <p:cNvSpPr>
            <a:spLocks noGrp="1"/>
          </p:cNvSpPr>
          <p:nvPr>
            <p:ph type="body" idx="1"/>
          </p:nvPr>
        </p:nvSpPr>
        <p:spPr>
          <a:xfrm>
            <a:off x="457200" y="1044437"/>
            <a:ext cx="4040188" cy="54328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17133"/>
            <a:ext cx="4040188" cy="450902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044437"/>
            <a:ext cx="4041775" cy="54328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617133"/>
            <a:ext cx="4041775" cy="450902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p:txBody>
          <a:bodyPr/>
          <a:lstStyle>
            <a:lvl1pPr>
              <a:defRPr/>
            </a:lvl1pPr>
          </a:lstStyle>
          <a:p>
            <a:pPr>
              <a:defRPr/>
            </a:pPr>
            <a:fld id="{B9C12CFA-CC02-4F18-B9DA-D51365273A09}" type="datetime1">
              <a:rPr lang="en-US"/>
              <a:pPr>
                <a:defRPr/>
              </a:pPr>
              <a:t>5/1/2012</a:t>
            </a:fld>
            <a:endParaRPr lang="en-US"/>
          </a:p>
        </p:txBody>
      </p:sp>
      <p:sp>
        <p:nvSpPr>
          <p:cNvPr id="9" name="Slide Number Placeholder 5"/>
          <p:cNvSpPr>
            <a:spLocks noGrp="1"/>
          </p:cNvSpPr>
          <p:nvPr>
            <p:ph type="sldNum" sz="quarter" idx="11"/>
          </p:nvPr>
        </p:nvSpPr>
        <p:spPr/>
        <p:txBody>
          <a:bodyPr/>
          <a:lstStyle>
            <a:lvl1pPr>
              <a:defRPr/>
            </a:lvl1pPr>
          </a:lstStyle>
          <a:p>
            <a:pPr>
              <a:defRPr/>
            </a:pPr>
            <a:fld id="{CBE3299B-94D4-4206-A50F-D86FD8FC0026}"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83" y="0"/>
            <a:ext cx="6698550" cy="630519"/>
          </a:xfrm>
        </p:spPr>
        <p:txBody>
          <a:bodyPr/>
          <a:lstStyle>
            <a:lvl1pPr>
              <a:defRPr sz="3600"/>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791CBD5A-B6D0-489F-91AA-9574DD7F9A97}" type="datetime1">
              <a:rPr lang="en-US"/>
              <a:pPr>
                <a:defRPr/>
              </a:pPr>
              <a:t>5/1/2012</a:t>
            </a:fld>
            <a:endParaRPr lang="en-US"/>
          </a:p>
        </p:txBody>
      </p:sp>
      <p:sp>
        <p:nvSpPr>
          <p:cNvPr id="4" name="Slide Number Placeholder 5"/>
          <p:cNvSpPr>
            <a:spLocks noGrp="1"/>
          </p:cNvSpPr>
          <p:nvPr>
            <p:ph type="sldNum" sz="quarter" idx="11"/>
          </p:nvPr>
        </p:nvSpPr>
        <p:spPr/>
        <p:txBody>
          <a:bodyPr/>
          <a:lstStyle>
            <a:lvl1pPr>
              <a:defRPr/>
            </a:lvl1pPr>
          </a:lstStyle>
          <a:p>
            <a:pPr>
              <a:defRPr/>
            </a:pPr>
            <a:fld id="{E7F96199-6845-4490-AFDA-0F0FBE67799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2075" y="304800"/>
            <a:ext cx="6029325"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b="0">
                <a:latin typeface="Arial" pitchFamily="34" charset="0"/>
                <a:cs typeface="Arial" pitchFamily="34" charset="0"/>
              </a:defRPr>
            </a:lvl1pPr>
            <a:lvl2pPr>
              <a:defRPr b="0">
                <a:latin typeface="Arial" pitchFamily="34" charset="0"/>
                <a:cs typeface="Arial" pitchFamily="34" charset="0"/>
              </a:defRPr>
            </a:lvl2pPr>
            <a:lvl3pPr>
              <a:defRPr b="0">
                <a:latin typeface="Arial" pitchFamily="34" charset="0"/>
                <a:cs typeface="Arial" pitchFamily="34" charset="0"/>
              </a:defRPr>
            </a:lvl3pPr>
            <a:lvl4pPr>
              <a:defRPr b="0">
                <a:latin typeface="Arial" pitchFamily="34" charset="0"/>
                <a:cs typeface="Arial" pitchFamily="34" charset="0"/>
              </a:defRPr>
            </a:lvl4pPr>
            <a:lvl5pPr>
              <a:defRPr b="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xfrm>
            <a:off x="4038600" y="6477000"/>
            <a:ext cx="1905000" cy="228600"/>
          </a:xfrm>
        </p:spPr>
        <p:txBody>
          <a:bodyPr/>
          <a:lstStyle>
            <a:lvl1pPr eaLnBrk="1" fontAlgn="auto" hangingPunct="1">
              <a:spcBef>
                <a:spcPts val="0"/>
              </a:spcBef>
              <a:spcAft>
                <a:spcPts val="0"/>
              </a:spcAft>
              <a:defRPr/>
            </a:lvl1pPr>
          </a:lstStyle>
          <a:p>
            <a:pPr>
              <a:defRPr/>
            </a:pPr>
            <a:fld id="{36371BAF-0802-43AF-9824-96AC1E8E5B2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02FE2C-700C-437D-9176-A21665E74F5A}" type="datetime1">
              <a:rPr lang="en-US"/>
              <a:pPr>
                <a:defRPr/>
              </a:pPr>
              <a:t>5/1/2012</a:t>
            </a:fld>
            <a:endParaRPr lang="en-US"/>
          </a:p>
        </p:txBody>
      </p:sp>
      <p:sp>
        <p:nvSpPr>
          <p:cNvPr id="3" name="Slide Number Placeholder 5"/>
          <p:cNvSpPr>
            <a:spLocks noGrp="1"/>
          </p:cNvSpPr>
          <p:nvPr>
            <p:ph type="sldNum" sz="quarter" idx="11"/>
          </p:nvPr>
        </p:nvSpPr>
        <p:spPr/>
        <p:txBody>
          <a:bodyPr/>
          <a:lstStyle>
            <a:lvl1pPr>
              <a:defRPr/>
            </a:lvl1pPr>
          </a:lstStyle>
          <a:p>
            <a:pPr>
              <a:defRPr/>
            </a:pPr>
            <a:fld id="{AAFC7D4A-39AA-466F-9154-F54DE74A8D0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567"/>
            <a:ext cx="3008313" cy="526633"/>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072340"/>
            <a:ext cx="5111750" cy="505382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072340"/>
            <a:ext cx="3008313" cy="212595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479E06-1998-4EA0-97D8-9BB84CEDBF00}" type="datetime1">
              <a:rPr lang="en-US"/>
              <a:pPr>
                <a:defRPr/>
              </a:pPr>
              <a:t>5/1/2012</a:t>
            </a:fld>
            <a:endParaRPr lang="en-US"/>
          </a:p>
        </p:txBody>
      </p:sp>
      <p:sp>
        <p:nvSpPr>
          <p:cNvPr id="6" name="Slide Number Placeholder 5"/>
          <p:cNvSpPr>
            <a:spLocks noGrp="1"/>
          </p:cNvSpPr>
          <p:nvPr>
            <p:ph type="sldNum" sz="quarter" idx="11"/>
          </p:nvPr>
        </p:nvSpPr>
        <p:spPr/>
        <p:txBody>
          <a:bodyPr/>
          <a:lstStyle>
            <a:lvl1pPr>
              <a:defRPr/>
            </a:lvl1pPr>
          </a:lstStyle>
          <a:p>
            <a:pPr>
              <a:defRPr/>
            </a:pPr>
            <a:fld id="{3A363936-787A-42E3-A266-E3D765836536}"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0296" y="88803"/>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110123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541458"/>
            <a:ext cx="5486400" cy="4262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D7A242-1420-4969-8F51-FE58DC5BE092}" type="datetime1">
              <a:rPr lang="en-US"/>
              <a:pPr>
                <a:defRPr/>
              </a:pPr>
              <a:t>5/1/2012</a:t>
            </a:fld>
            <a:endParaRPr lang="en-US"/>
          </a:p>
        </p:txBody>
      </p:sp>
      <p:sp>
        <p:nvSpPr>
          <p:cNvPr id="6" name="Slide Number Placeholder 5"/>
          <p:cNvSpPr>
            <a:spLocks noGrp="1"/>
          </p:cNvSpPr>
          <p:nvPr>
            <p:ph type="sldNum" sz="quarter" idx="11"/>
          </p:nvPr>
        </p:nvSpPr>
        <p:spPr/>
        <p:txBody>
          <a:bodyPr/>
          <a:lstStyle>
            <a:lvl1pPr>
              <a:defRPr/>
            </a:lvl1pPr>
          </a:lstStyle>
          <a:p>
            <a:pPr>
              <a:defRPr/>
            </a:pPr>
            <a:fld id="{C0647D0C-773C-4FDA-B99A-5414C35CCCB0}"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84150" y="111125"/>
            <a:ext cx="6583098" cy="492752"/>
          </a:xfrm>
        </p:spPr>
        <p:txBody>
          <a:bodyPr/>
          <a:lstStyle>
            <a:lvl1pPr>
              <a:defRPr sz="36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08532" y="1163351"/>
            <a:ext cx="8229600" cy="4962812"/>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A1FC39F-0FF8-400A-ADF2-87BEB248BBA4}" type="datetime1">
              <a:rPr lang="en-US"/>
              <a:pPr>
                <a:defRPr/>
              </a:pPr>
              <a:t>5/1/2012</a:t>
            </a:fld>
            <a:endParaRPr lang="en-US"/>
          </a:p>
        </p:txBody>
      </p:sp>
      <p:sp>
        <p:nvSpPr>
          <p:cNvPr id="5" name="Slide Number Placeholder 5"/>
          <p:cNvSpPr>
            <a:spLocks noGrp="1"/>
          </p:cNvSpPr>
          <p:nvPr>
            <p:ph type="sldNum" sz="quarter" idx="11"/>
          </p:nvPr>
        </p:nvSpPr>
        <p:spPr>
          <a:xfrm>
            <a:off x="7866063" y="6264275"/>
            <a:ext cx="1058862" cy="365125"/>
          </a:xfrm>
        </p:spPr>
        <p:txBody>
          <a:bodyPr/>
          <a:lstStyle>
            <a:lvl1pPr>
              <a:defRPr/>
            </a:lvl1pPr>
          </a:lstStyle>
          <a:p>
            <a:pPr>
              <a:defRPr/>
            </a:pPr>
            <a:fld id="{BFFD5E1B-6E03-4477-991C-6AECCA718CA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5590"/>
            <a:ext cx="2057400" cy="4980573"/>
          </a:xfrm>
        </p:spPr>
        <p:txBody>
          <a:bodyPr vert="eaVert"/>
          <a:lstStyle>
            <a:lvl1pPr>
              <a:defRPr sz="36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145590"/>
            <a:ext cx="6019800" cy="498057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03D4930-ECE8-47A5-BD44-8F2687A9312F}" type="datetime1">
              <a:rPr lang="en-US"/>
              <a:pPr>
                <a:defRPr/>
              </a:pPr>
              <a:t>5/1/2012</a:t>
            </a:fld>
            <a:endParaRPr lang="en-US"/>
          </a:p>
        </p:txBody>
      </p:sp>
      <p:sp>
        <p:nvSpPr>
          <p:cNvPr id="5" name="Slide Number Placeholder 5"/>
          <p:cNvSpPr>
            <a:spLocks noGrp="1"/>
          </p:cNvSpPr>
          <p:nvPr>
            <p:ph type="sldNum" sz="quarter" idx="11"/>
          </p:nvPr>
        </p:nvSpPr>
        <p:spPr>
          <a:xfrm>
            <a:off x="7856538" y="6351588"/>
            <a:ext cx="1068387" cy="365125"/>
          </a:xfrm>
        </p:spPr>
        <p:txBody>
          <a:bodyPr/>
          <a:lstStyle>
            <a:lvl1pPr>
              <a:defRPr/>
            </a:lvl1pPr>
          </a:lstStyle>
          <a:p>
            <a:pPr>
              <a:defRPr/>
            </a:pPr>
            <a:fld id="{725C5599-EC0D-45ED-BE5C-5F198E470F51}"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pP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a:solidFill>
                  <a:prstClr val="black"/>
                </a:solidFill>
                <a:latin typeface="Lucida Sans Unicode"/>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a:solidFill>
                  <a:prstClr val="black"/>
                </a:solidFill>
                <a:latin typeface="Lucida Sans Unicode"/>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defTabSz="457200" fontAlgn="auto">
                <a:spcBef>
                  <a:spcPts val="0"/>
                </a:spcBef>
                <a:spcAft>
                  <a:spcPts val="0"/>
                </a:spcAft>
              </a:pP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00869A99-696E-A447-B4C8-D257BE763F25}" type="datetimeFigureOut">
              <a:rPr lang="en-US" smtClean="0"/>
              <a:pPr/>
              <a:t>5/1/2012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479E4225-A10F-9A4C-9AB4-A62044F3F9E6}"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pPr>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pPr>
            <a:endParaRPr lang="en-US">
              <a:solidFill>
                <a:prstClr val="white"/>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D181F77B-DE8D-46A3-A94E-2609E815948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00869A99-696E-A447-B4C8-D257BE763F25}" type="datetimeFigureOut">
              <a:rPr lang="en-US" smtClean="0">
                <a:solidFill>
                  <a:prstClr val="black"/>
                </a:solidFill>
              </a:rPr>
              <a:pPr/>
              <a:t>5/1/2012</a:t>
            </a:fld>
            <a:endParaRPr lang="en-US">
              <a:solidFill>
                <a:prstClr val="black"/>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479E4225-A10F-9A4C-9AB4-A62044F3F9E6}" type="slidenum">
              <a:rPr lang="en-US" smtClean="0">
                <a:solidFill>
                  <a:prstClr val="black"/>
                </a:solidFill>
              </a:rPr>
              <a:pPr/>
              <a:t>‹#›</a:t>
            </a:fld>
            <a:endParaRPr lang="en-US">
              <a:solidFill>
                <a:prstClr val="black"/>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a:solidFill>
                <a:prstClr val="black"/>
              </a:solidFill>
              <a:latin typeface="Lucida Sans Unicode"/>
            </a:endParaRPr>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a:solidFill>
                <a:prstClr val="black"/>
              </a:solidFill>
              <a:latin typeface="Lucida Sans Unicode"/>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defTabSz="457200" fontAlgn="auto">
              <a:spcBef>
                <a:spcPts val="0"/>
              </a:spcBef>
              <a:spcAft>
                <a:spcPts val="0"/>
              </a:spcAft>
            </a:pP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pPr>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pPr>
            <a:endParaRPr lang="en-US">
              <a:solidFill>
                <a:prstClr val="white"/>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pP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a:solidFill>
                  <a:prstClr val="black"/>
                </a:solidFill>
                <a:latin typeface="Lucida Sans Unicode"/>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a:solidFill>
                  <a:prstClr val="black"/>
                </a:solidFill>
                <a:latin typeface="Lucida Sans Unicode"/>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defTabSz="457200" fontAlgn="auto">
                <a:spcBef>
                  <a:spcPts val="0"/>
                </a:spcBef>
                <a:spcAft>
                  <a:spcPts val="0"/>
                </a:spcAft>
              </a:pP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00869A99-696E-A447-B4C8-D257BE763F25}" type="datetimeFigureOut">
              <a:rPr lang="en-US" smtClean="0"/>
              <a:pPr/>
              <a:t>5/1/2012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479E4225-A10F-9A4C-9AB4-A62044F3F9E6}"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pPr>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pPr>
            <a:endParaRPr lang="en-US">
              <a:solidFill>
                <a:prstClr val="white"/>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68463"/>
            <a:ext cx="3810000" cy="4716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68463"/>
            <a:ext cx="3810000" cy="4716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8CD4E3F3-A791-4615-949D-7BB9D04C4343}"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00869A99-696E-A447-B4C8-D257BE763F25}" type="datetimeFigureOut">
              <a:rPr lang="en-US" smtClean="0">
                <a:solidFill>
                  <a:prstClr val="black"/>
                </a:solidFill>
              </a:rPr>
              <a:pPr/>
              <a:t>5/1/2012</a:t>
            </a:fld>
            <a:endParaRPr lang="en-US">
              <a:solidFill>
                <a:prstClr val="black"/>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479E4225-A10F-9A4C-9AB4-A62044F3F9E6}" type="slidenum">
              <a:rPr lang="en-US" smtClean="0">
                <a:solidFill>
                  <a:prstClr val="black"/>
                </a:solidFill>
              </a:rPr>
              <a:pPr/>
              <a:t>‹#›</a:t>
            </a:fld>
            <a:endParaRPr lang="en-US">
              <a:solidFill>
                <a:prstClr val="black"/>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a:solidFill>
                <a:prstClr val="black"/>
              </a:solidFill>
              <a:latin typeface="Lucida Sans Unicode"/>
            </a:endParaRPr>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a:solidFill>
                <a:prstClr val="black"/>
              </a:solidFill>
              <a:latin typeface="Lucida Sans Unicode"/>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defTabSz="457200" fontAlgn="auto">
              <a:spcBef>
                <a:spcPts val="0"/>
              </a:spcBef>
              <a:spcAft>
                <a:spcPts val="0"/>
              </a:spcAft>
            </a:pP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pPr>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pPr>
            <a:endParaRPr lang="en-US">
              <a:solidFill>
                <a:prstClr val="white"/>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869A99-696E-A447-B4C8-D257BE763F25}" type="datetimeFigureOut">
              <a:rPr lang="en-US" smtClean="0">
                <a:solidFill>
                  <a:prstClr val="black"/>
                </a:solidFill>
              </a:rPr>
              <a:pPr/>
              <a:t>5/1/2012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79E4225-A10F-9A4C-9AB4-A62044F3F9E6}"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AA11BD4F-9BF1-4345-B918-E2A97C41786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86E1B4CE-39CA-4364-AC93-A2FA8B87531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F3707CF2-CA96-4FC5-A9AC-447E21A4CF0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21C54684-1313-44EF-95EC-7465445214F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910A39CB-2918-4404-877E-B0009B9E863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6.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8.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8.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BE8FF"/>
            </a:gs>
            <a:gs pos="100000">
              <a:srgbClr val="FFFFFF"/>
            </a:gs>
          </a:gsLst>
          <a:lin ang="2700000" scaled="1"/>
        </a:gradFill>
        <a:effectLst/>
      </p:bgPr>
    </p:bg>
    <p:spTree>
      <p:nvGrpSpPr>
        <p:cNvPr id="1" name=""/>
        <p:cNvGrpSpPr/>
        <p:nvPr/>
      </p:nvGrpSpPr>
      <p:grpSpPr>
        <a:xfrm>
          <a:off x="0" y="0"/>
          <a:ext cx="0" cy="0"/>
          <a:chOff x="0" y="0"/>
          <a:chExt cx="0" cy="0"/>
        </a:xfrm>
      </p:grpSpPr>
      <p:sp>
        <p:nvSpPr>
          <p:cNvPr id="1039" name="Rectangle 15"/>
          <p:cNvSpPr>
            <a:spLocks noChangeArrowheads="1"/>
          </p:cNvSpPr>
          <p:nvPr userDrawn="1"/>
        </p:nvSpPr>
        <p:spPr bwMode="auto">
          <a:xfrm>
            <a:off x="373063" y="1520825"/>
            <a:ext cx="8770937" cy="4867275"/>
          </a:xfrm>
          <a:prstGeom prst="rect">
            <a:avLst/>
          </a:prstGeom>
          <a:gradFill rotWithShape="0">
            <a:gsLst>
              <a:gs pos="0">
                <a:srgbClr val="CBE8FF">
                  <a:gamma/>
                  <a:tint val="0"/>
                  <a:invGamma/>
                </a:srgbClr>
              </a:gs>
              <a:gs pos="100000">
                <a:srgbClr val="CBE8FF"/>
              </a:gs>
            </a:gsLst>
            <a:lin ang="0" scaled="1"/>
          </a:gradFill>
          <a:ln w="9525">
            <a:noFill/>
            <a:miter lim="800000"/>
            <a:headEnd/>
            <a:tailEnd/>
          </a:ln>
          <a:effectLst/>
        </p:spPr>
        <p:txBody>
          <a:bodyPr wrap="none" anchor="ctr"/>
          <a:lstStyle/>
          <a:p>
            <a:pPr eaLnBrk="0" hangingPunct="0">
              <a:defRPr/>
            </a:pPr>
            <a:endParaRPr lang="en-US" sz="1600">
              <a:solidFill>
                <a:srgbClr val="000000"/>
              </a:solidFill>
              <a:latin typeface="+mn-lt"/>
            </a:endParaRPr>
          </a:p>
        </p:txBody>
      </p:sp>
      <p:sp>
        <p:nvSpPr>
          <p:cNvPr id="1036" name="Rectangle 12"/>
          <p:cNvSpPr>
            <a:spLocks noChangeArrowheads="1"/>
          </p:cNvSpPr>
          <p:nvPr userDrawn="1"/>
        </p:nvSpPr>
        <p:spPr bwMode="auto">
          <a:xfrm>
            <a:off x="728663" y="242888"/>
            <a:ext cx="8415337" cy="879475"/>
          </a:xfrm>
          <a:prstGeom prst="rect">
            <a:avLst/>
          </a:prstGeom>
          <a:gradFill rotWithShape="0">
            <a:gsLst>
              <a:gs pos="0">
                <a:srgbClr val="CBE8FF">
                  <a:gamma/>
                  <a:tint val="0"/>
                  <a:invGamma/>
                </a:srgbClr>
              </a:gs>
              <a:gs pos="100000">
                <a:srgbClr val="CBE8FF"/>
              </a:gs>
            </a:gsLst>
            <a:lin ang="0" scaled="1"/>
          </a:gradFill>
          <a:ln w="9525">
            <a:noFill/>
            <a:miter lim="800000"/>
            <a:headEnd/>
            <a:tailEnd/>
          </a:ln>
          <a:effectLst/>
        </p:spPr>
        <p:txBody>
          <a:bodyPr wrap="none" anchor="ctr"/>
          <a:lstStyle/>
          <a:p>
            <a:pPr eaLnBrk="0" hangingPunct="0">
              <a:defRPr/>
            </a:pPr>
            <a:endParaRPr lang="en-US" sz="1600">
              <a:solidFill>
                <a:srgbClr val="000000"/>
              </a:solidFill>
              <a:latin typeface="+mn-lt"/>
            </a:endParaRPr>
          </a:p>
        </p:txBody>
      </p:sp>
      <p:sp>
        <p:nvSpPr>
          <p:cNvPr id="1026" name="Rectangle 2"/>
          <p:cNvSpPr>
            <a:spLocks noGrp="1" noChangeArrowheads="1"/>
          </p:cNvSpPr>
          <p:nvPr>
            <p:ph type="title"/>
          </p:nvPr>
        </p:nvSpPr>
        <p:spPr bwMode="auto">
          <a:xfrm>
            <a:off x="1362075" y="152400"/>
            <a:ext cx="6105525" cy="1143000"/>
          </a:xfrm>
          <a:prstGeom prst="rect">
            <a:avLst/>
          </a:prstGeom>
          <a:noFill/>
          <a:ln w="9525">
            <a:noFill/>
            <a:miter lim="800000"/>
            <a:headEnd/>
            <a:tailEnd/>
          </a:ln>
          <a:effectLst>
            <a:outerShdw dist="35921" dir="2700000" algn="ctr" rotWithShape="0">
              <a:srgbClr val="B3DCFF">
                <a:alpha val="50000"/>
              </a:srgbClr>
            </a:outerShdw>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102" name="Rectangle 3"/>
          <p:cNvSpPr>
            <a:spLocks noGrp="1" noChangeArrowheads="1"/>
          </p:cNvSpPr>
          <p:nvPr>
            <p:ph type="body" idx="1"/>
          </p:nvPr>
        </p:nvSpPr>
        <p:spPr bwMode="auto">
          <a:xfrm>
            <a:off x="685800" y="1668463"/>
            <a:ext cx="7772400" cy="47164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6"/>
          <p:cNvSpPr>
            <a:spLocks noGrp="1" noChangeArrowheads="1"/>
          </p:cNvSpPr>
          <p:nvPr>
            <p:ph type="sldNum" sz="quarter" idx="4"/>
          </p:nvPr>
        </p:nvSpPr>
        <p:spPr bwMode="auto">
          <a:xfrm>
            <a:off x="44196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solidFill>
                  <a:srgbClr val="000000"/>
                </a:solidFill>
                <a:latin typeface="+mn-lt"/>
              </a:defRPr>
            </a:lvl1pPr>
          </a:lstStyle>
          <a:p>
            <a:pPr>
              <a:defRPr/>
            </a:pPr>
            <a:fld id="{024A3B5A-7EF3-427A-A738-C6ED0D70EC47}" type="slidenum">
              <a:rPr lang="en-US"/>
              <a:pPr>
                <a:defRPr/>
              </a:pPr>
              <a:t>‹#›</a:t>
            </a:fld>
            <a:endParaRPr lang="en-US"/>
          </a:p>
        </p:txBody>
      </p:sp>
      <p:grpSp>
        <p:nvGrpSpPr>
          <p:cNvPr id="13" name="Group 12"/>
          <p:cNvGrpSpPr/>
          <p:nvPr userDrawn="1"/>
        </p:nvGrpSpPr>
        <p:grpSpPr>
          <a:xfrm>
            <a:off x="228600" y="6209177"/>
            <a:ext cx="471612" cy="593725"/>
            <a:chOff x="312738" y="160338"/>
            <a:chExt cx="889000" cy="1119187"/>
          </a:xfrm>
        </p:grpSpPr>
        <p:sp>
          <p:nvSpPr>
            <p:cNvPr id="1033" name="Oval 9"/>
            <p:cNvSpPr>
              <a:spLocks noChangeArrowheads="1"/>
            </p:cNvSpPr>
            <p:nvPr userDrawn="1"/>
          </p:nvSpPr>
          <p:spPr bwMode="auto">
            <a:xfrm>
              <a:off x="312738" y="390525"/>
              <a:ext cx="889000" cy="889000"/>
            </a:xfrm>
            <a:prstGeom prst="ellipse">
              <a:avLst/>
            </a:prstGeom>
            <a:gradFill rotWithShape="0">
              <a:gsLst>
                <a:gs pos="0">
                  <a:srgbClr val="67A3FF">
                    <a:gamma/>
                    <a:tint val="0"/>
                    <a:invGamma/>
                  </a:srgbClr>
                </a:gs>
                <a:gs pos="100000">
                  <a:srgbClr val="67A3FF"/>
                </a:gs>
              </a:gsLst>
              <a:lin ang="2700000" scaled="1"/>
            </a:gradFill>
            <a:ln w="22225">
              <a:noFill/>
              <a:round/>
              <a:headEnd/>
              <a:tailEnd/>
            </a:ln>
            <a:effectLst/>
          </p:spPr>
          <p:txBody>
            <a:bodyPr wrap="none" anchor="ctr"/>
            <a:lstStyle/>
            <a:p>
              <a:pPr eaLnBrk="0" hangingPunct="0">
                <a:defRPr/>
              </a:pPr>
              <a:endParaRPr lang="en-US" sz="1600">
                <a:solidFill>
                  <a:srgbClr val="000000"/>
                </a:solidFill>
                <a:latin typeface="+mn-lt"/>
              </a:endParaRPr>
            </a:p>
          </p:txBody>
        </p:sp>
        <p:pic>
          <p:nvPicPr>
            <p:cNvPr id="4104" name="Picture 14"/>
            <p:cNvPicPr>
              <a:picLocks noChangeAspect="1" noChangeArrowheads="1"/>
            </p:cNvPicPr>
            <p:nvPr userDrawn="1"/>
          </p:nvPicPr>
          <p:blipFill>
            <a:blip r:embed="rId15" cstate="print"/>
            <a:srcRect/>
            <a:stretch>
              <a:fillRect/>
            </a:stretch>
          </p:blipFill>
          <p:spPr bwMode="auto">
            <a:xfrm>
              <a:off x="425450" y="160338"/>
              <a:ext cx="709613" cy="1068387"/>
            </a:xfrm>
            <a:prstGeom prst="rect">
              <a:avLst/>
            </a:prstGeom>
            <a:noFill/>
            <a:ln w="9525">
              <a:noFill/>
              <a:miter lim="800000"/>
              <a:headEnd/>
              <a:tailEnd/>
            </a:ln>
          </p:spPr>
        </p:pic>
      </p:grpSp>
      <p:pic>
        <p:nvPicPr>
          <p:cNvPr id="4105" name="Picture 16"/>
          <p:cNvPicPr>
            <a:picLocks noChangeAspect="1" noChangeArrowheads="1"/>
          </p:cNvPicPr>
          <p:nvPr userDrawn="1"/>
        </p:nvPicPr>
        <p:blipFill>
          <a:blip r:embed="rId16" cstate="print"/>
          <a:srcRect/>
          <a:stretch>
            <a:fillRect/>
          </a:stretch>
        </p:blipFill>
        <p:spPr bwMode="auto">
          <a:xfrm>
            <a:off x="228600" y="208224"/>
            <a:ext cx="1114425" cy="934776"/>
          </a:xfrm>
          <a:prstGeom prst="rect">
            <a:avLst/>
          </a:prstGeom>
          <a:noFill/>
          <a:ln w="9525">
            <a:noFill/>
            <a:miter lim="800000"/>
            <a:headEnd/>
            <a:tailEnd/>
          </a:ln>
        </p:spPr>
      </p:pic>
      <p:sp>
        <p:nvSpPr>
          <p:cNvPr id="1041" name="Text Box 17"/>
          <p:cNvSpPr txBox="1">
            <a:spLocks noChangeArrowheads="1"/>
          </p:cNvSpPr>
          <p:nvPr userDrawn="1"/>
        </p:nvSpPr>
        <p:spPr bwMode="auto">
          <a:xfrm>
            <a:off x="704850" y="6447781"/>
            <a:ext cx="2876550" cy="228600"/>
          </a:xfrm>
          <a:prstGeom prst="rect">
            <a:avLst/>
          </a:prstGeom>
          <a:noFill/>
          <a:ln w="9525">
            <a:noFill/>
            <a:miter lim="800000"/>
            <a:headEnd/>
            <a:tailEnd/>
          </a:ln>
          <a:effectLst/>
        </p:spPr>
        <p:txBody>
          <a:bodyPr wrap="none">
            <a:spAutoFit/>
          </a:bodyPr>
          <a:lstStyle/>
          <a:p>
            <a:pPr eaLnBrk="0" hangingPunct="0">
              <a:defRPr/>
            </a:pPr>
            <a:r>
              <a:rPr lang="en-US" sz="900" dirty="0">
                <a:solidFill>
                  <a:srgbClr val="000000"/>
                </a:solidFill>
                <a:latin typeface="+mn-lt"/>
              </a:rPr>
              <a:t>G O D </a:t>
            </a:r>
            <a:r>
              <a:rPr lang="en-US" sz="900" dirty="0" err="1">
                <a:solidFill>
                  <a:srgbClr val="000000"/>
                </a:solidFill>
                <a:latin typeface="+mn-lt"/>
              </a:rPr>
              <a:t>D</a:t>
            </a:r>
            <a:r>
              <a:rPr lang="en-US" sz="900" dirty="0">
                <a:solidFill>
                  <a:srgbClr val="000000"/>
                </a:solidFill>
                <a:latin typeface="+mn-lt"/>
              </a:rPr>
              <a:t> A R D   S P A C E   F L I G H T   C E N T E R</a:t>
            </a:r>
          </a:p>
        </p:txBody>
      </p:sp>
      <p:sp>
        <p:nvSpPr>
          <p:cNvPr id="11" name="TextBox 10"/>
          <p:cNvSpPr txBox="1"/>
          <p:nvPr userDrawn="1"/>
        </p:nvSpPr>
        <p:spPr>
          <a:xfrm>
            <a:off x="7848600" y="228600"/>
            <a:ext cx="1143000" cy="584775"/>
          </a:xfrm>
          <a:prstGeom prst="rect">
            <a:avLst/>
          </a:prstGeom>
          <a:noFill/>
        </p:spPr>
        <p:txBody>
          <a:bodyPr wrap="square" rtlCol="0">
            <a:spAutoFit/>
          </a:bodyPr>
          <a:lstStyle/>
          <a:p>
            <a:r>
              <a:rPr lang="en-US" sz="3200" i="1" dirty="0" smtClean="0">
                <a:solidFill>
                  <a:schemeClr val="accent2"/>
                </a:solidFill>
                <a:latin typeface="Lucida Sans" pitchFamily="34" charset="0"/>
                <a:cs typeface="Lucida Sans" pitchFamily="34" charset="0"/>
              </a:rPr>
              <a:t>AITT</a:t>
            </a:r>
            <a:endParaRPr lang="en-US" sz="3200" i="1" dirty="0">
              <a:solidFill>
                <a:schemeClr val="accent2"/>
              </a:solidFill>
              <a:latin typeface="Lucida Sans" pitchFamily="34" charset="0"/>
              <a:cs typeface="Lucida Sans" pitchFamily="34" charset="0"/>
            </a:endParaRPr>
          </a:p>
        </p:txBody>
      </p:sp>
      <p:pic>
        <p:nvPicPr>
          <p:cNvPr id="12" name="Picture 102" descr="esto-logo"/>
          <p:cNvPicPr>
            <a:picLocks noChangeAspect="1" noChangeArrowheads="1"/>
          </p:cNvPicPr>
          <p:nvPr userDrawn="1"/>
        </p:nvPicPr>
        <p:blipFill>
          <a:blip r:embed="rId17" cstate="print"/>
          <a:srcRect/>
          <a:stretch>
            <a:fillRect/>
          </a:stretch>
        </p:blipFill>
        <p:spPr bwMode="auto">
          <a:xfrm>
            <a:off x="7772400" y="6362700"/>
            <a:ext cx="1295400" cy="647700"/>
          </a:xfrm>
          <a:prstGeom prst="rect">
            <a:avLst/>
          </a:prstGeom>
          <a:noFill/>
        </p:spPr>
      </p:pic>
    </p:spTree>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4" r:id="rId8"/>
    <p:sldLayoutId id="2147485055" r:id="rId9"/>
    <p:sldLayoutId id="2147485056" r:id="rId10"/>
    <p:sldLayoutId id="2147485057" r:id="rId11"/>
    <p:sldLayoutId id="2147485072" r:id="rId12"/>
    <p:sldLayoutId id="2147485073" r:id="rId13"/>
  </p:sldLayoutIdLst>
  <p:hf hdr="0" ftr="0" dt="0"/>
  <p:txStyles>
    <p:titleStyle>
      <a:lvl1pPr algn="l" rtl="0" eaLnBrk="0" fontAlgn="base" hangingPunct="0">
        <a:lnSpc>
          <a:spcPct val="75000"/>
        </a:lnSpc>
        <a:spcBef>
          <a:spcPct val="0"/>
        </a:spcBef>
        <a:spcAft>
          <a:spcPct val="0"/>
        </a:spcAft>
        <a:defRPr sz="3400" b="1">
          <a:solidFill>
            <a:srgbClr val="3F73DA"/>
          </a:solidFill>
          <a:latin typeface="+mj-lt"/>
          <a:ea typeface="+mj-ea"/>
          <a:cs typeface="+mj-cs"/>
        </a:defRPr>
      </a:lvl1pPr>
      <a:lvl2pPr algn="l" rtl="0" eaLnBrk="0" fontAlgn="base" hangingPunct="0">
        <a:lnSpc>
          <a:spcPct val="75000"/>
        </a:lnSpc>
        <a:spcBef>
          <a:spcPct val="0"/>
        </a:spcBef>
        <a:spcAft>
          <a:spcPct val="0"/>
        </a:spcAft>
        <a:defRPr sz="3400" b="1">
          <a:solidFill>
            <a:srgbClr val="3F73DA"/>
          </a:solidFill>
          <a:latin typeface="Book Antiqua" pitchFamily="18" charset="0"/>
        </a:defRPr>
      </a:lvl2pPr>
      <a:lvl3pPr algn="l" rtl="0" eaLnBrk="0" fontAlgn="base" hangingPunct="0">
        <a:lnSpc>
          <a:spcPct val="75000"/>
        </a:lnSpc>
        <a:spcBef>
          <a:spcPct val="0"/>
        </a:spcBef>
        <a:spcAft>
          <a:spcPct val="0"/>
        </a:spcAft>
        <a:defRPr sz="3400" b="1">
          <a:solidFill>
            <a:srgbClr val="3F73DA"/>
          </a:solidFill>
          <a:latin typeface="Book Antiqua" pitchFamily="18" charset="0"/>
        </a:defRPr>
      </a:lvl3pPr>
      <a:lvl4pPr algn="l" rtl="0" eaLnBrk="0" fontAlgn="base" hangingPunct="0">
        <a:lnSpc>
          <a:spcPct val="75000"/>
        </a:lnSpc>
        <a:spcBef>
          <a:spcPct val="0"/>
        </a:spcBef>
        <a:spcAft>
          <a:spcPct val="0"/>
        </a:spcAft>
        <a:defRPr sz="3400" b="1">
          <a:solidFill>
            <a:srgbClr val="3F73DA"/>
          </a:solidFill>
          <a:latin typeface="Book Antiqua" pitchFamily="18" charset="0"/>
        </a:defRPr>
      </a:lvl4pPr>
      <a:lvl5pPr algn="l" rtl="0" eaLnBrk="0" fontAlgn="base" hangingPunct="0">
        <a:lnSpc>
          <a:spcPct val="75000"/>
        </a:lnSpc>
        <a:spcBef>
          <a:spcPct val="0"/>
        </a:spcBef>
        <a:spcAft>
          <a:spcPct val="0"/>
        </a:spcAft>
        <a:defRPr sz="3400" b="1">
          <a:solidFill>
            <a:srgbClr val="3F73DA"/>
          </a:solidFill>
          <a:latin typeface="Book Antiqua" pitchFamily="18" charset="0"/>
        </a:defRPr>
      </a:lvl5pPr>
      <a:lvl6pPr marL="457200" algn="l" rtl="0" eaLnBrk="0" fontAlgn="base" hangingPunct="0">
        <a:lnSpc>
          <a:spcPct val="75000"/>
        </a:lnSpc>
        <a:spcBef>
          <a:spcPct val="0"/>
        </a:spcBef>
        <a:spcAft>
          <a:spcPct val="0"/>
        </a:spcAft>
        <a:defRPr sz="3400" b="1">
          <a:solidFill>
            <a:srgbClr val="3F73DA"/>
          </a:solidFill>
          <a:latin typeface="Book Antiqua" pitchFamily="18" charset="0"/>
        </a:defRPr>
      </a:lvl6pPr>
      <a:lvl7pPr marL="914400" algn="l" rtl="0" eaLnBrk="0" fontAlgn="base" hangingPunct="0">
        <a:lnSpc>
          <a:spcPct val="75000"/>
        </a:lnSpc>
        <a:spcBef>
          <a:spcPct val="0"/>
        </a:spcBef>
        <a:spcAft>
          <a:spcPct val="0"/>
        </a:spcAft>
        <a:defRPr sz="3400" b="1">
          <a:solidFill>
            <a:srgbClr val="3F73DA"/>
          </a:solidFill>
          <a:latin typeface="Book Antiqua" pitchFamily="18" charset="0"/>
        </a:defRPr>
      </a:lvl7pPr>
      <a:lvl8pPr marL="1371600" algn="l" rtl="0" eaLnBrk="0" fontAlgn="base" hangingPunct="0">
        <a:lnSpc>
          <a:spcPct val="75000"/>
        </a:lnSpc>
        <a:spcBef>
          <a:spcPct val="0"/>
        </a:spcBef>
        <a:spcAft>
          <a:spcPct val="0"/>
        </a:spcAft>
        <a:defRPr sz="3400" b="1">
          <a:solidFill>
            <a:srgbClr val="3F73DA"/>
          </a:solidFill>
          <a:latin typeface="Book Antiqua" pitchFamily="18" charset="0"/>
        </a:defRPr>
      </a:lvl8pPr>
      <a:lvl9pPr marL="1828800" algn="l" rtl="0" eaLnBrk="0" fontAlgn="base" hangingPunct="0">
        <a:lnSpc>
          <a:spcPct val="75000"/>
        </a:lnSpc>
        <a:spcBef>
          <a:spcPct val="0"/>
        </a:spcBef>
        <a:spcAft>
          <a:spcPct val="0"/>
        </a:spcAft>
        <a:defRPr sz="3400" b="1">
          <a:solidFill>
            <a:srgbClr val="3F73DA"/>
          </a:solidFill>
          <a:latin typeface="Book Antiqua" pitchFamily="18" charset="0"/>
        </a:defRPr>
      </a:lvl9pPr>
    </p:titleStyle>
    <p:bodyStyle>
      <a:lvl1pPr marL="228600" indent="-228600"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mn-ea"/>
          <a:cs typeface="+mn-cs"/>
        </a:defRPr>
      </a:lvl1pPr>
      <a:lvl2pPr marL="576263" indent="-233363"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2pPr>
      <a:lvl3pPr marL="9144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3pPr>
      <a:lvl4pPr marL="1262063" indent="-233363"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4pPr>
      <a:lvl5pPr marL="16002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5pPr>
      <a:lvl6pPr marL="20574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6pPr>
      <a:lvl7pPr marL="25146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7pPr>
      <a:lvl8pPr marL="29718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8pPr>
      <a:lvl9pPr marL="34290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12541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2397125"/>
            <a:ext cx="8229600" cy="3729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Date Placeholder 3"/>
          <p:cNvSpPr>
            <a:spLocks noGrp="1"/>
          </p:cNvSpPr>
          <p:nvPr>
            <p:ph type="dt" sz="half" idx="2"/>
          </p:nvPr>
        </p:nvSpPr>
        <p:spPr>
          <a:xfrm>
            <a:off x="184150" y="6362700"/>
            <a:ext cx="2133600"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DFDB00"/>
                </a:solidFill>
                <a:latin typeface="Helvetica Neue" charset="0"/>
                <a:ea typeface="ＭＳ Ｐゴシック" charset="-128"/>
              </a:defRPr>
            </a:lvl1pPr>
          </a:lstStyle>
          <a:p>
            <a:pPr defTabSz="457200">
              <a:defRPr/>
            </a:pPr>
            <a:fld id="{D9BDD7B9-05E7-43F4-BD70-E93AA94209F2}" type="datetime1">
              <a:rPr lang="en-US"/>
              <a:pPr defTabSz="457200">
                <a:defRPr/>
              </a:pPr>
              <a:t>5/1/2012</a:t>
            </a:fld>
            <a:endParaRPr lang="en-US"/>
          </a:p>
        </p:txBody>
      </p:sp>
      <p:sp>
        <p:nvSpPr>
          <p:cNvPr id="7" name="Slide Number Placeholder 5"/>
          <p:cNvSpPr>
            <a:spLocks noGrp="1"/>
          </p:cNvSpPr>
          <p:nvPr>
            <p:ph type="sldNum" sz="quarter" idx="4"/>
          </p:nvPr>
        </p:nvSpPr>
        <p:spPr>
          <a:xfrm>
            <a:off x="6791325" y="6361113"/>
            <a:ext cx="2133600"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FDB00"/>
                </a:solidFill>
                <a:latin typeface="Helvetica Neue" charset="0"/>
                <a:ea typeface="ＭＳ Ｐゴシック" charset="-128"/>
              </a:defRPr>
            </a:lvl1pPr>
          </a:lstStyle>
          <a:p>
            <a:pPr defTabSz="457200">
              <a:defRPr/>
            </a:pPr>
            <a:fld id="{6486B725-4236-4B53-BC23-D52A27816DE7}" type="slidenum">
              <a:rPr lang="en-US"/>
              <a:pPr defTabSz="457200">
                <a:defRPr/>
              </a:pPr>
              <a:t>‹#›</a:t>
            </a:fld>
            <a:endParaRPr lang="en-US"/>
          </a:p>
        </p:txBody>
      </p:sp>
      <p:pic>
        <p:nvPicPr>
          <p:cNvPr id="5126" name="Picture 7" descr="HS3 logo Draft-1.8b.png"/>
          <p:cNvPicPr>
            <a:picLocks noChangeAspect="1"/>
          </p:cNvPicPr>
          <p:nvPr userDrawn="1"/>
        </p:nvPicPr>
        <p:blipFill>
          <a:blip r:embed="rId14" cstate="print"/>
          <a:srcRect l="11023" t="15967" r="11122" b="16277"/>
          <a:stretch>
            <a:fillRect/>
          </a:stretch>
        </p:blipFill>
        <p:spPr bwMode="auto">
          <a:xfrm>
            <a:off x="74613" y="71438"/>
            <a:ext cx="554037" cy="569912"/>
          </a:xfrm>
          <a:prstGeom prst="rect">
            <a:avLst/>
          </a:prstGeom>
          <a:noFill/>
          <a:ln w="9525">
            <a:noFill/>
            <a:miter lim="800000"/>
            <a:headEnd/>
            <a:tailEnd/>
          </a:ln>
        </p:spPr>
      </p:pic>
      <p:pic>
        <p:nvPicPr>
          <p:cNvPr id="5127" name="Picture 7"/>
          <p:cNvPicPr>
            <a:picLocks noChangeAspect="1" noChangeArrowheads="1"/>
          </p:cNvPicPr>
          <p:nvPr userDrawn="1"/>
        </p:nvPicPr>
        <p:blipFill>
          <a:blip r:embed="rId15" cstate="print">
            <a:clrChange>
              <a:clrFrom>
                <a:srgbClr val="FFFFFF"/>
              </a:clrFrom>
              <a:clrTo>
                <a:srgbClr val="FFFFFF">
                  <a:alpha val="0"/>
                </a:srgbClr>
              </a:clrTo>
            </a:clrChange>
          </a:blip>
          <a:srcRect/>
          <a:stretch>
            <a:fillRect/>
          </a:stretch>
        </p:blipFill>
        <p:spPr bwMode="auto">
          <a:xfrm>
            <a:off x="749300" y="63500"/>
            <a:ext cx="712788" cy="587375"/>
          </a:xfrm>
          <a:prstGeom prst="rect">
            <a:avLst/>
          </a:prstGeom>
          <a:noFill/>
          <a:ln w="9525">
            <a:noFill/>
            <a:miter lim="800000"/>
            <a:headEnd/>
            <a:tailEnd/>
          </a:ln>
        </p:spPr>
      </p:pic>
      <p:pic>
        <p:nvPicPr>
          <p:cNvPr id="5128" name="Picture 8"/>
          <p:cNvPicPr>
            <a:picLocks noChangeAspect="1" noChangeArrowheads="1"/>
          </p:cNvPicPr>
          <p:nvPr userDrawn="1"/>
        </p:nvPicPr>
        <p:blipFill>
          <a:blip r:embed="rId16" cstate="print"/>
          <a:srcRect r="4572"/>
          <a:stretch>
            <a:fillRect/>
          </a:stretch>
        </p:blipFill>
        <p:spPr bwMode="auto">
          <a:xfrm>
            <a:off x="6437313" y="41275"/>
            <a:ext cx="2651125" cy="6000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defTabSz="457200" rtl="0" eaLnBrk="0" fontAlgn="base" hangingPunct="0">
        <a:spcBef>
          <a:spcPct val="0"/>
        </a:spcBef>
        <a:spcAft>
          <a:spcPct val="0"/>
        </a:spcAft>
        <a:defRPr sz="4400" b="1" kern="1200">
          <a:solidFill>
            <a:srgbClr val="009EE0"/>
          </a:solidFill>
          <a:latin typeface="Helvetica Neue"/>
          <a:ea typeface="ＭＳ Ｐゴシック" charset="-128"/>
          <a:cs typeface="Helvetica Neue"/>
        </a:defRPr>
      </a:lvl1pPr>
      <a:lvl2pPr algn="ctr" defTabSz="457200" rtl="0" eaLnBrk="0" fontAlgn="base" hangingPunct="0">
        <a:spcBef>
          <a:spcPct val="0"/>
        </a:spcBef>
        <a:spcAft>
          <a:spcPct val="0"/>
        </a:spcAft>
        <a:defRPr sz="4400" b="1">
          <a:solidFill>
            <a:srgbClr val="009EE0"/>
          </a:solidFill>
          <a:latin typeface="Helvetica Neue" charset="0"/>
          <a:ea typeface="ＭＳ Ｐゴシック" charset="-128"/>
          <a:cs typeface="Helvetica Neue" charset="0"/>
        </a:defRPr>
      </a:lvl2pPr>
      <a:lvl3pPr algn="ctr" defTabSz="457200" rtl="0" eaLnBrk="0" fontAlgn="base" hangingPunct="0">
        <a:spcBef>
          <a:spcPct val="0"/>
        </a:spcBef>
        <a:spcAft>
          <a:spcPct val="0"/>
        </a:spcAft>
        <a:defRPr sz="4400" b="1">
          <a:solidFill>
            <a:srgbClr val="009EE0"/>
          </a:solidFill>
          <a:latin typeface="Helvetica Neue" charset="0"/>
          <a:ea typeface="ＭＳ Ｐゴシック" charset="-128"/>
          <a:cs typeface="Helvetica Neue" charset="0"/>
        </a:defRPr>
      </a:lvl3pPr>
      <a:lvl4pPr algn="ctr" defTabSz="457200" rtl="0" eaLnBrk="0" fontAlgn="base" hangingPunct="0">
        <a:spcBef>
          <a:spcPct val="0"/>
        </a:spcBef>
        <a:spcAft>
          <a:spcPct val="0"/>
        </a:spcAft>
        <a:defRPr sz="4400" b="1">
          <a:solidFill>
            <a:srgbClr val="009EE0"/>
          </a:solidFill>
          <a:latin typeface="Helvetica Neue" charset="0"/>
          <a:ea typeface="ＭＳ Ｐゴシック" charset="-128"/>
          <a:cs typeface="Helvetica Neue" charset="0"/>
        </a:defRPr>
      </a:lvl4pPr>
      <a:lvl5pPr algn="ctr" defTabSz="457200" rtl="0" eaLnBrk="0" fontAlgn="base" hangingPunct="0">
        <a:spcBef>
          <a:spcPct val="0"/>
        </a:spcBef>
        <a:spcAft>
          <a:spcPct val="0"/>
        </a:spcAft>
        <a:defRPr sz="4400" b="1">
          <a:solidFill>
            <a:srgbClr val="009EE0"/>
          </a:solidFill>
          <a:latin typeface="Helvetica Neue" charset="0"/>
          <a:ea typeface="ＭＳ Ｐゴシック" charset="-128"/>
          <a:cs typeface="Helvetica Neue" charset="0"/>
        </a:defRPr>
      </a:lvl5pPr>
      <a:lvl6pPr marL="457200" algn="ctr" defTabSz="457200" rtl="0" fontAlgn="base">
        <a:spcBef>
          <a:spcPct val="0"/>
        </a:spcBef>
        <a:spcAft>
          <a:spcPct val="0"/>
        </a:spcAft>
        <a:defRPr sz="4400" b="1">
          <a:solidFill>
            <a:srgbClr val="009EE0"/>
          </a:solidFill>
          <a:latin typeface="Helvetica Neue" charset="0"/>
          <a:ea typeface="ＭＳ Ｐゴシック" charset="-128"/>
        </a:defRPr>
      </a:lvl6pPr>
      <a:lvl7pPr marL="914400" algn="ctr" defTabSz="457200" rtl="0" fontAlgn="base">
        <a:spcBef>
          <a:spcPct val="0"/>
        </a:spcBef>
        <a:spcAft>
          <a:spcPct val="0"/>
        </a:spcAft>
        <a:defRPr sz="4400" b="1">
          <a:solidFill>
            <a:srgbClr val="009EE0"/>
          </a:solidFill>
          <a:latin typeface="Helvetica Neue" charset="0"/>
          <a:ea typeface="ＭＳ Ｐゴシック" charset="-128"/>
        </a:defRPr>
      </a:lvl7pPr>
      <a:lvl8pPr marL="1371600" algn="ctr" defTabSz="457200" rtl="0" fontAlgn="base">
        <a:spcBef>
          <a:spcPct val="0"/>
        </a:spcBef>
        <a:spcAft>
          <a:spcPct val="0"/>
        </a:spcAft>
        <a:defRPr sz="4400" b="1">
          <a:solidFill>
            <a:srgbClr val="009EE0"/>
          </a:solidFill>
          <a:latin typeface="Helvetica Neue" charset="0"/>
          <a:ea typeface="ＭＳ Ｐゴシック" charset="-128"/>
        </a:defRPr>
      </a:lvl8pPr>
      <a:lvl9pPr marL="1828800" algn="ctr" defTabSz="457200" rtl="0" fontAlgn="base">
        <a:spcBef>
          <a:spcPct val="0"/>
        </a:spcBef>
        <a:spcAft>
          <a:spcPct val="0"/>
        </a:spcAft>
        <a:defRPr sz="4400" b="1">
          <a:solidFill>
            <a:srgbClr val="009EE0"/>
          </a:solidFill>
          <a:latin typeface="Helvetica Neue"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71787D"/>
          </a:solidFill>
          <a:latin typeface="Helvetica Neue"/>
          <a:ea typeface="ＭＳ Ｐゴシック" charset="-128"/>
          <a:cs typeface="Helvetica Neue"/>
        </a:defRPr>
      </a:lvl1pPr>
      <a:lvl2pPr marL="742950" indent="-285750" algn="l" defTabSz="457200" rtl="0" eaLnBrk="0" fontAlgn="base" hangingPunct="0">
        <a:spcBef>
          <a:spcPct val="20000"/>
        </a:spcBef>
        <a:spcAft>
          <a:spcPct val="0"/>
        </a:spcAft>
        <a:buFont typeface="Arial" charset="0"/>
        <a:buChar char="–"/>
        <a:defRPr sz="2800" kern="1200">
          <a:solidFill>
            <a:srgbClr val="71787D"/>
          </a:solidFill>
          <a:latin typeface="Helvetica Neue"/>
          <a:ea typeface="ＭＳ Ｐゴシック" charset="-128"/>
          <a:cs typeface="Helvetica Neue"/>
        </a:defRPr>
      </a:lvl2pPr>
      <a:lvl3pPr marL="1143000" indent="-228600" algn="l" defTabSz="457200" rtl="0" eaLnBrk="0" fontAlgn="base" hangingPunct="0">
        <a:spcBef>
          <a:spcPct val="20000"/>
        </a:spcBef>
        <a:spcAft>
          <a:spcPct val="0"/>
        </a:spcAft>
        <a:buFont typeface="Arial" charset="0"/>
        <a:buChar char="•"/>
        <a:defRPr sz="2400" kern="1200">
          <a:solidFill>
            <a:srgbClr val="71787D"/>
          </a:solidFill>
          <a:latin typeface="Helvetica Neue"/>
          <a:ea typeface="ＭＳ Ｐゴシック" charset="-128"/>
          <a:cs typeface="Helvetica Neue"/>
        </a:defRPr>
      </a:lvl3pPr>
      <a:lvl4pPr marL="1600200" indent="-228600" algn="l" defTabSz="457200" rtl="0" eaLnBrk="0" fontAlgn="base" hangingPunct="0">
        <a:spcBef>
          <a:spcPct val="20000"/>
        </a:spcBef>
        <a:spcAft>
          <a:spcPct val="0"/>
        </a:spcAft>
        <a:buFont typeface="Arial" charset="0"/>
        <a:buChar char="–"/>
        <a:defRPr sz="2000" kern="1200">
          <a:solidFill>
            <a:srgbClr val="71787D"/>
          </a:solidFill>
          <a:latin typeface="Helvetica Neue"/>
          <a:ea typeface="ＭＳ Ｐゴシック" charset="-128"/>
          <a:cs typeface="Helvetica Neue"/>
        </a:defRPr>
      </a:lvl4pPr>
      <a:lvl5pPr marL="2057400" indent="-228600" algn="l" defTabSz="457200" rtl="0" eaLnBrk="0" fontAlgn="base" hangingPunct="0">
        <a:spcBef>
          <a:spcPct val="20000"/>
        </a:spcBef>
        <a:spcAft>
          <a:spcPct val="0"/>
        </a:spcAft>
        <a:buFont typeface="Arial" charset="0"/>
        <a:buChar char="»"/>
        <a:defRPr sz="2000" kern="1200">
          <a:solidFill>
            <a:srgbClr val="71787D"/>
          </a:solidFill>
          <a:latin typeface="Helvetica Neue"/>
          <a:ea typeface="ＭＳ Ｐゴシック" charset="-128"/>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a:solidFill>
                <a:prstClr val="black"/>
              </a:solidFill>
              <a:latin typeface="Lucida Sans Unicode"/>
            </a:endParaRPr>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a:solidFill>
                <a:prstClr val="black"/>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defTabSz="457200" fontAlgn="auto">
              <a:spcBef>
                <a:spcPts val="0"/>
              </a:spcBef>
              <a:spcAft>
                <a:spcPts val="0"/>
              </a:spcAft>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defTabSz="457200" fontAlgn="auto">
              <a:spcBef>
                <a:spcPts val="0"/>
              </a:spcBef>
              <a:spcAft>
                <a:spcPts val="0"/>
              </a:spcAft>
            </a:pPr>
            <a:fld id="{00869A99-696E-A447-B4C8-D257BE763F25}" type="datetimeFigureOut">
              <a:rPr lang="en-US" smtClean="0">
                <a:solidFill>
                  <a:prstClr val="black"/>
                </a:solidFill>
                <a:latin typeface="Lucida Sans Unicode"/>
              </a:rPr>
              <a:pPr defTabSz="457200" fontAlgn="auto">
                <a:spcBef>
                  <a:spcPts val="0"/>
                </a:spcBef>
                <a:spcAft>
                  <a:spcPts val="0"/>
                </a:spcAft>
              </a:pPr>
              <a:t>5/1/2012</a:t>
            </a:fld>
            <a:endParaRPr lang="en-US">
              <a:solidFill>
                <a:prstClr val="black"/>
              </a:solidFill>
              <a:latin typeface="Lucida Sans Unicode"/>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pPr defTabSz="457200" fontAlgn="auto">
              <a:spcBef>
                <a:spcPts val="0"/>
              </a:spcBef>
              <a:spcAft>
                <a:spcPts val="0"/>
              </a:spcAft>
            </a:pPr>
            <a:endParaRPr lang="en-US">
              <a:solidFill>
                <a:prstClr val="black"/>
              </a:solidFill>
              <a:latin typeface="Lucida Sans Unicode"/>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pPr defTabSz="457200" fontAlgn="auto">
              <a:spcBef>
                <a:spcPts val="0"/>
              </a:spcBef>
              <a:spcAft>
                <a:spcPts val="0"/>
              </a:spcAft>
            </a:pPr>
            <a:fld id="{479E4225-A10F-9A4C-9AB4-A62044F3F9E6}" type="slidenum">
              <a:rPr lang="en-US" smtClean="0">
                <a:solidFill>
                  <a:prstClr val="black"/>
                </a:solidFill>
                <a:latin typeface="Lucida Sans Unicode"/>
              </a:rPr>
              <a:pPr defTabSz="457200" fontAlgn="auto">
                <a:spcBef>
                  <a:spcPts val="0"/>
                </a:spcBef>
                <a:spcAft>
                  <a:spcPts val="0"/>
                </a:spcAft>
              </a:pPr>
              <a:t>‹#›</a:t>
            </a:fld>
            <a:endParaRPr lang="en-US">
              <a:solidFill>
                <a:prstClr val="black"/>
              </a:solidFill>
              <a:latin typeface="Lucida Sans Unicode"/>
            </a:endParaRPr>
          </a:p>
        </p:txBody>
      </p:sp>
    </p:spTree>
  </p:cSld>
  <p:clrMap bg1="lt1" tx1="dk1" bg2="lt2" tx2="dk2" accent1="accent1" accent2="accent2" accent3="accent3" accent4="accent4" accent5="accent5" accent6="accent6" hlink="hlink" folHlink="folHlink"/>
  <p:sldLayoutIdLst>
    <p:sldLayoutId id="2147485075" r:id="rId1"/>
    <p:sldLayoutId id="2147485076" r:id="rId2"/>
    <p:sldLayoutId id="2147485077" r:id="rId3"/>
    <p:sldLayoutId id="2147485078" r:id="rId4"/>
    <p:sldLayoutId id="2147485079" r:id="rId5"/>
    <p:sldLayoutId id="2147485080" r:id="rId6"/>
    <p:sldLayoutId id="2147485081" r:id="rId7"/>
    <p:sldLayoutId id="2147485082" r:id="rId8"/>
    <p:sldLayoutId id="2147485083" r:id="rId9"/>
    <p:sldLayoutId id="2147485084" r:id="rId10"/>
    <p:sldLayoutId id="214748508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a:solidFill>
                <a:prstClr val="black"/>
              </a:solidFill>
              <a:latin typeface="Lucida Sans Unicode"/>
            </a:endParaRPr>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a:solidFill>
                <a:prstClr val="black"/>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defTabSz="457200" fontAlgn="auto">
              <a:spcBef>
                <a:spcPts val="0"/>
              </a:spcBef>
              <a:spcAft>
                <a:spcPts val="0"/>
              </a:spcAft>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defTabSz="457200" fontAlgn="auto">
              <a:spcBef>
                <a:spcPts val="0"/>
              </a:spcBef>
              <a:spcAft>
                <a:spcPts val="0"/>
              </a:spcAft>
            </a:pPr>
            <a:fld id="{00869A99-696E-A447-B4C8-D257BE763F25}" type="datetimeFigureOut">
              <a:rPr lang="en-US" smtClean="0">
                <a:solidFill>
                  <a:prstClr val="black"/>
                </a:solidFill>
                <a:latin typeface="Lucida Sans Unicode"/>
              </a:rPr>
              <a:pPr defTabSz="457200" fontAlgn="auto">
                <a:spcBef>
                  <a:spcPts val="0"/>
                </a:spcBef>
                <a:spcAft>
                  <a:spcPts val="0"/>
                </a:spcAft>
              </a:pPr>
              <a:t>5/1/2012</a:t>
            </a:fld>
            <a:endParaRPr lang="en-US">
              <a:solidFill>
                <a:prstClr val="black"/>
              </a:solidFill>
              <a:latin typeface="Lucida Sans Unicode"/>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pPr defTabSz="457200" fontAlgn="auto">
              <a:spcBef>
                <a:spcPts val="0"/>
              </a:spcBef>
              <a:spcAft>
                <a:spcPts val="0"/>
              </a:spcAft>
            </a:pPr>
            <a:endParaRPr lang="en-US">
              <a:solidFill>
                <a:prstClr val="black"/>
              </a:solidFill>
              <a:latin typeface="Lucida Sans Unicode"/>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pPr defTabSz="457200" fontAlgn="auto">
              <a:spcBef>
                <a:spcPts val="0"/>
              </a:spcBef>
              <a:spcAft>
                <a:spcPts val="0"/>
              </a:spcAft>
            </a:pPr>
            <a:fld id="{479E4225-A10F-9A4C-9AB4-A62044F3F9E6}" type="slidenum">
              <a:rPr lang="en-US" smtClean="0">
                <a:solidFill>
                  <a:prstClr val="black"/>
                </a:solidFill>
                <a:latin typeface="Lucida Sans Unicode"/>
              </a:rPr>
              <a:pPr defTabSz="457200" fontAlgn="auto">
                <a:spcBef>
                  <a:spcPts val="0"/>
                </a:spcBef>
                <a:spcAft>
                  <a:spcPts val="0"/>
                </a:spcAft>
              </a:pPr>
              <a:t>‹#›</a:t>
            </a:fld>
            <a:endParaRPr lang="en-US">
              <a:solidFill>
                <a:prstClr val="black"/>
              </a:solidFill>
              <a:latin typeface="Lucida Sans Unicode"/>
            </a:endParaRPr>
          </a:p>
        </p:txBody>
      </p:sp>
    </p:spTree>
  </p:cSld>
  <p:clrMap bg1="lt1" tx1="dk1" bg2="lt2" tx2="dk2" accent1="accent1" accent2="accent2" accent3="accent3" accent4="accent4" accent5="accent5" accent6="accent6" hlink="hlink" folHlink="folHlink"/>
  <p:sldLayoutIdLst>
    <p:sldLayoutId id="2147485087" r:id="rId1"/>
    <p:sldLayoutId id="2147485088" r:id="rId2"/>
    <p:sldLayoutId id="2147485089" r:id="rId3"/>
    <p:sldLayoutId id="2147485090" r:id="rId4"/>
    <p:sldLayoutId id="2147485091" r:id="rId5"/>
    <p:sldLayoutId id="2147485092" r:id="rId6"/>
    <p:sldLayoutId id="2147485093" r:id="rId7"/>
    <p:sldLayoutId id="2147485094" r:id="rId8"/>
    <p:sldLayoutId id="2147485095" r:id="rId9"/>
    <p:sldLayoutId id="2147485096" r:id="rId10"/>
    <p:sldLayoutId id="214748509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5.xml"/><Relationship Id="rId7" Type="http://schemas.openxmlformats.org/officeDocument/2006/relationships/image" Target="../media/image49.jpeg"/><Relationship Id="rId2" Type="http://schemas.openxmlformats.org/officeDocument/2006/relationships/slideLayout" Target="../slideLayouts/slideLayout28.xml"/><Relationship Id="rId1" Type="http://schemas.openxmlformats.org/officeDocument/2006/relationships/vmlDrawing" Target="../drawings/vmlDrawing1.vml"/><Relationship Id="rId6" Type="http://schemas.openxmlformats.org/officeDocument/2006/relationships/image" Target="../media/image48.jpeg"/><Relationship Id="rId5" Type="http://schemas.openxmlformats.org/officeDocument/2006/relationships/oleObject" Target="../embeddings/Microsoft_Office_Excel_97-2003_Worksheet2.xls"/><Relationship Id="rId4" Type="http://schemas.openxmlformats.org/officeDocument/2006/relationships/oleObject" Target="../embeddings/Microsoft_Office_Word_97_-_2003_Document1.doc"/><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30.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5.xml"/><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59.jpeg"/><Relationship Id="rId7"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6.jpe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533400" y="1524000"/>
            <a:ext cx="8458200" cy="2590800"/>
          </a:xfrm>
        </p:spPr>
        <p:txBody>
          <a:bodyPr anchor="t"/>
          <a:lstStyle/>
          <a:p>
            <a:pPr algn="ctr"/>
            <a:r>
              <a:rPr lang="en-US" sz="3600" dirty="0" smtClean="0"/>
              <a:t>Status of the </a:t>
            </a:r>
            <a:r>
              <a:rPr lang="en-US" sz="3600" dirty="0" err="1" smtClean="0"/>
              <a:t>TWiLiTE</a:t>
            </a:r>
            <a:r>
              <a:rPr lang="en-US" sz="3600" dirty="0" smtClean="0"/>
              <a:t> Direct Detection Doppler </a:t>
            </a:r>
            <a:r>
              <a:rPr lang="en-US" sz="3600" dirty="0" err="1" smtClean="0"/>
              <a:t>Lidar</a:t>
            </a:r>
            <a:r>
              <a:rPr lang="en-US" sz="3600" dirty="0" smtClean="0"/>
              <a:t> </a:t>
            </a:r>
            <a:br>
              <a:rPr lang="en-US" sz="3600" dirty="0" smtClean="0"/>
            </a:br>
            <a:r>
              <a:rPr lang="en-US" sz="3600" dirty="0" smtClean="0"/>
              <a:t/>
            </a:r>
            <a:br>
              <a:rPr lang="en-US" sz="3600" dirty="0" smtClean="0"/>
            </a:br>
            <a:r>
              <a:rPr lang="en-US" sz="2400" dirty="0" smtClean="0"/>
              <a:t>Bruce Gentry</a:t>
            </a:r>
            <a:r>
              <a:rPr lang="en-US" sz="2400" baseline="30000" dirty="0" smtClean="0"/>
              <a:t>1</a:t>
            </a:r>
            <a:r>
              <a:rPr lang="en-US" sz="2400" dirty="0" smtClean="0"/>
              <a:t>, Huailin Chen</a:t>
            </a:r>
            <a:r>
              <a:rPr lang="en-US" sz="2400" baseline="30000" dirty="0" smtClean="0"/>
              <a:t>2</a:t>
            </a:r>
            <a:r>
              <a:rPr lang="en-US" sz="2400" dirty="0" smtClean="0"/>
              <a:t>, Jaime Cervantes</a:t>
            </a:r>
            <a:r>
              <a:rPr lang="en-US" sz="2400" baseline="30000" dirty="0" smtClean="0"/>
              <a:t>2</a:t>
            </a:r>
            <a:r>
              <a:rPr lang="en-US" sz="2400" dirty="0" smtClean="0"/>
              <a:t>, Steve Mitchell</a:t>
            </a:r>
            <a:r>
              <a:rPr lang="en-US" sz="2400" baseline="30000" dirty="0" smtClean="0"/>
              <a:t>3</a:t>
            </a:r>
            <a:r>
              <a:rPr lang="en-US" sz="2400" dirty="0" smtClean="0"/>
              <a:t>, Roman Machan</a:t>
            </a:r>
            <a:r>
              <a:rPr lang="en-US" sz="2400" baseline="30000" dirty="0" smtClean="0"/>
              <a:t>3</a:t>
            </a:r>
            <a:r>
              <a:rPr lang="en-US" sz="2400" dirty="0" smtClean="0"/>
              <a:t>, Daniel Reed</a:t>
            </a:r>
            <a:r>
              <a:rPr lang="en-US" sz="2400" baseline="30000" dirty="0" smtClean="0"/>
              <a:t>3</a:t>
            </a:r>
            <a:r>
              <a:rPr lang="en-US" sz="2400" dirty="0" smtClean="0"/>
              <a:t> </a:t>
            </a: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May 2, 2012</a:t>
            </a:r>
            <a:r>
              <a:rPr lang="en-US" sz="3600" dirty="0" smtClean="0"/>
              <a:t/>
            </a:r>
            <a:br>
              <a:rPr lang="en-US" sz="3600" dirty="0" smtClean="0"/>
            </a:br>
            <a:r>
              <a:rPr lang="en-US" sz="2400" b="0" dirty="0" smtClean="0">
                <a:solidFill>
                  <a:schemeClr val="accent6"/>
                </a:solidFill>
                <a:latin typeface="Arial" pitchFamily="34" charset="0"/>
                <a:cs typeface="Arial" pitchFamily="34" charset="0"/>
              </a:rPr>
              <a:t/>
            </a:r>
            <a:br>
              <a:rPr lang="en-US" sz="2400" b="0" dirty="0" smtClean="0">
                <a:solidFill>
                  <a:schemeClr val="accent6"/>
                </a:solidFill>
                <a:latin typeface="Arial" pitchFamily="34" charset="0"/>
                <a:cs typeface="Arial" pitchFamily="34" charset="0"/>
              </a:rPr>
            </a:br>
            <a:endParaRPr lang="en-US" sz="2400" b="0" dirty="0">
              <a:solidFill>
                <a:schemeClr val="accent6"/>
              </a:solidFill>
              <a:latin typeface="Arial" pitchFamily="34" charset="0"/>
              <a:cs typeface="Arial" pitchFamily="34" charset="0"/>
            </a:endParaRPr>
          </a:p>
        </p:txBody>
      </p:sp>
      <p:sp>
        <p:nvSpPr>
          <p:cNvPr id="4" name="Rectangle 3"/>
          <p:cNvSpPr/>
          <p:nvPr/>
        </p:nvSpPr>
        <p:spPr>
          <a:xfrm>
            <a:off x="533400" y="5257800"/>
            <a:ext cx="8458200" cy="1200329"/>
          </a:xfrm>
          <a:prstGeom prst="rect">
            <a:avLst/>
          </a:prstGeom>
        </p:spPr>
        <p:txBody>
          <a:bodyPr wrap="square">
            <a:spAutoFit/>
          </a:bodyPr>
          <a:lstStyle/>
          <a:p>
            <a:pPr>
              <a:buFontTx/>
              <a:buNone/>
            </a:pPr>
            <a:r>
              <a:rPr lang="en-US" dirty="0" smtClean="0">
                <a:solidFill>
                  <a:srgbClr val="0070C0"/>
                </a:solidFill>
                <a:cs typeface="Arial" charset="0"/>
              </a:rPr>
              <a:t>Acknowledgements: </a:t>
            </a:r>
          </a:p>
          <a:p>
            <a:pPr>
              <a:buFontTx/>
              <a:buNone/>
            </a:pPr>
            <a:r>
              <a:rPr lang="en-US" dirty="0" smtClean="0">
                <a:solidFill>
                  <a:srgbClr val="0070C0"/>
                </a:solidFill>
                <a:cs typeface="Arial" charset="0"/>
              </a:rPr>
              <a:t> </a:t>
            </a:r>
            <a:r>
              <a:rPr lang="en-US" dirty="0" err="1" smtClean="0">
                <a:solidFill>
                  <a:srgbClr val="0070C0"/>
                </a:solidFill>
                <a:cs typeface="Arial" charset="0"/>
              </a:rPr>
              <a:t>TWiLiTE</a:t>
            </a:r>
            <a:r>
              <a:rPr lang="en-US" dirty="0" smtClean="0">
                <a:solidFill>
                  <a:srgbClr val="0070C0"/>
                </a:solidFill>
                <a:cs typeface="Arial" charset="0"/>
              </a:rPr>
              <a:t> was developed with support from the NASA ESTO IIP program.   Additional support was provided by the Airborne Instrument Technology Transition program, Dr. </a:t>
            </a:r>
            <a:r>
              <a:rPr lang="en-US" dirty="0" err="1" smtClean="0">
                <a:solidFill>
                  <a:srgbClr val="0070C0"/>
                </a:solidFill>
                <a:cs typeface="Arial" charset="0"/>
              </a:rPr>
              <a:t>Ramesh</a:t>
            </a:r>
            <a:r>
              <a:rPr lang="en-US" dirty="0" smtClean="0">
                <a:solidFill>
                  <a:srgbClr val="0070C0"/>
                </a:solidFill>
                <a:cs typeface="Arial" charset="0"/>
              </a:rPr>
              <a:t> </a:t>
            </a:r>
            <a:r>
              <a:rPr lang="en-US" dirty="0" err="1" smtClean="0">
                <a:solidFill>
                  <a:srgbClr val="0070C0"/>
                </a:solidFill>
                <a:cs typeface="Arial" charset="0"/>
              </a:rPr>
              <a:t>Kakar</a:t>
            </a:r>
            <a:r>
              <a:rPr lang="en-US" dirty="0" smtClean="0">
                <a:solidFill>
                  <a:srgbClr val="0070C0"/>
                </a:solidFill>
                <a:cs typeface="Arial" charset="0"/>
              </a:rPr>
              <a:t>, Program Manager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6371BAF-0802-43AF-9824-96AC1E8E5B2F}" type="slidenum">
              <a:rPr lang="en-US" smtClean="0"/>
              <a:pPr>
                <a:defRPr/>
              </a:pPr>
              <a:t>10</a:t>
            </a:fld>
            <a:endParaRPr lang="en-US"/>
          </a:p>
        </p:txBody>
      </p:sp>
      <p:pic>
        <p:nvPicPr>
          <p:cNvPr id="8" name="Picture 7" descr="slide6.jpg"/>
          <p:cNvPicPr>
            <a:picLocks noChangeAspect="1"/>
          </p:cNvPicPr>
          <p:nvPr/>
        </p:nvPicPr>
        <p:blipFill>
          <a:blip r:embed="rId2" cstate="print"/>
          <a:stretch>
            <a:fillRect/>
          </a:stretch>
        </p:blipFill>
        <p:spPr>
          <a:xfrm>
            <a:off x="990600" y="1643952"/>
            <a:ext cx="7239000" cy="4718433"/>
          </a:xfrm>
          <a:prstGeom prst="rect">
            <a:avLst/>
          </a:prstGeom>
        </p:spPr>
      </p:pic>
      <p:sp>
        <p:nvSpPr>
          <p:cNvPr id="5" name="Title 1"/>
          <p:cNvSpPr>
            <a:spLocks noGrp="1"/>
          </p:cNvSpPr>
          <p:nvPr>
            <p:ph type="title"/>
          </p:nvPr>
        </p:nvSpPr>
        <p:spPr>
          <a:xfrm>
            <a:off x="1514475" y="76200"/>
            <a:ext cx="6334125" cy="1143000"/>
          </a:xfrm>
        </p:spPr>
        <p:txBody>
          <a:bodyPr/>
          <a:lstStyle/>
          <a:p>
            <a:r>
              <a:rPr lang="en-US" dirty="0" smtClean="0"/>
              <a:t>Feb 14, 2011 ER-2 Flight Track</a:t>
            </a:r>
            <a:endParaRPr lang="en-US" dirty="0"/>
          </a:p>
        </p:txBody>
      </p:sp>
      <p:sp>
        <p:nvSpPr>
          <p:cNvPr id="6" name="TextBox 5"/>
          <p:cNvSpPr txBox="1"/>
          <p:nvPr/>
        </p:nvSpPr>
        <p:spPr>
          <a:xfrm>
            <a:off x="4419600" y="2286000"/>
            <a:ext cx="466794" cy="369332"/>
          </a:xfrm>
          <a:prstGeom prst="rect">
            <a:avLst/>
          </a:prstGeom>
          <a:noFill/>
        </p:spPr>
        <p:txBody>
          <a:bodyPr wrap="none" rtlCol="0">
            <a:spAutoFit/>
          </a:bodyPr>
          <a:lstStyle/>
          <a:p>
            <a:r>
              <a:rPr lang="en-US" dirty="0" smtClean="0">
                <a:solidFill>
                  <a:srgbClr val="FFFF00"/>
                </a:solidFill>
              </a:rPr>
              <a:t>S1</a:t>
            </a:r>
            <a:endParaRPr lang="en-US" dirty="0">
              <a:solidFill>
                <a:srgbClr val="FFFF00"/>
              </a:solidFill>
            </a:endParaRPr>
          </a:p>
        </p:txBody>
      </p:sp>
      <p:cxnSp>
        <p:nvCxnSpPr>
          <p:cNvPr id="9" name="Straight Connector 8"/>
          <p:cNvCxnSpPr>
            <a:stCxn id="6" idx="2"/>
          </p:cNvCxnSpPr>
          <p:nvPr/>
        </p:nvCxnSpPr>
        <p:spPr bwMode="auto">
          <a:xfrm rot="5400000">
            <a:off x="4416165" y="2887368"/>
            <a:ext cx="468868" cy="4797"/>
          </a:xfrm>
          <a:prstGeom prst="line">
            <a:avLst/>
          </a:prstGeom>
          <a:solidFill>
            <a:schemeClr val="accent1"/>
          </a:solidFill>
          <a:ln w="19050" cap="flat" cmpd="sng" algn="ctr">
            <a:solidFill>
              <a:srgbClr val="FFFF00"/>
            </a:solidFill>
            <a:prstDash val="solid"/>
            <a:round/>
            <a:headEnd type="none" w="med" len="med"/>
            <a:tailEnd type="none" w="med" len="med"/>
          </a:ln>
          <a:effectLst/>
        </p:spPr>
      </p:cxnSp>
      <p:sp>
        <p:nvSpPr>
          <p:cNvPr id="13" name="TextBox 12"/>
          <p:cNvSpPr txBox="1"/>
          <p:nvPr/>
        </p:nvSpPr>
        <p:spPr>
          <a:xfrm>
            <a:off x="3809999" y="3669268"/>
            <a:ext cx="466794" cy="369332"/>
          </a:xfrm>
          <a:prstGeom prst="rect">
            <a:avLst/>
          </a:prstGeom>
          <a:noFill/>
        </p:spPr>
        <p:txBody>
          <a:bodyPr wrap="none" rtlCol="0">
            <a:spAutoFit/>
          </a:bodyPr>
          <a:lstStyle/>
          <a:p>
            <a:r>
              <a:rPr lang="en-US" dirty="0" smtClean="0">
                <a:solidFill>
                  <a:srgbClr val="FFFF00"/>
                </a:solidFill>
              </a:rPr>
              <a:t>S3</a:t>
            </a:r>
            <a:endParaRPr lang="en-US" dirty="0">
              <a:solidFill>
                <a:srgbClr val="FFFF00"/>
              </a:solidFill>
            </a:endParaRPr>
          </a:p>
        </p:txBody>
      </p:sp>
      <p:cxnSp>
        <p:nvCxnSpPr>
          <p:cNvPr id="14" name="Straight Connector 13"/>
          <p:cNvCxnSpPr>
            <a:stCxn id="13" idx="2"/>
          </p:cNvCxnSpPr>
          <p:nvPr/>
        </p:nvCxnSpPr>
        <p:spPr bwMode="auto">
          <a:xfrm rot="5400000">
            <a:off x="3806564" y="4270636"/>
            <a:ext cx="468868" cy="4797"/>
          </a:xfrm>
          <a:prstGeom prst="line">
            <a:avLst/>
          </a:prstGeom>
          <a:solidFill>
            <a:schemeClr val="accent1"/>
          </a:solidFill>
          <a:ln w="19050" cap="flat" cmpd="sng" algn="ctr">
            <a:solidFill>
              <a:srgbClr val="FFFF00"/>
            </a:solidFill>
            <a:prstDash val="solid"/>
            <a:round/>
            <a:headEnd type="none" w="med" len="med"/>
            <a:tailEnd type="none" w="med" len="med"/>
          </a:ln>
          <a:effectLst/>
        </p:spPr>
      </p:cxnSp>
      <p:sp>
        <p:nvSpPr>
          <p:cNvPr id="15" name="TextBox 14"/>
          <p:cNvSpPr txBox="1"/>
          <p:nvPr/>
        </p:nvSpPr>
        <p:spPr>
          <a:xfrm>
            <a:off x="2819399" y="3288268"/>
            <a:ext cx="466794" cy="369332"/>
          </a:xfrm>
          <a:prstGeom prst="rect">
            <a:avLst/>
          </a:prstGeom>
          <a:noFill/>
        </p:spPr>
        <p:txBody>
          <a:bodyPr wrap="none" rtlCol="0">
            <a:spAutoFit/>
          </a:bodyPr>
          <a:lstStyle/>
          <a:p>
            <a:r>
              <a:rPr lang="en-US" dirty="0" smtClean="0">
                <a:solidFill>
                  <a:srgbClr val="FFFF00"/>
                </a:solidFill>
              </a:rPr>
              <a:t>S4</a:t>
            </a:r>
            <a:endParaRPr lang="en-US" dirty="0">
              <a:solidFill>
                <a:srgbClr val="FFFF00"/>
              </a:solidFill>
            </a:endParaRPr>
          </a:p>
        </p:txBody>
      </p:sp>
      <p:cxnSp>
        <p:nvCxnSpPr>
          <p:cNvPr id="16" name="Straight Connector 15"/>
          <p:cNvCxnSpPr>
            <a:stCxn id="15" idx="2"/>
          </p:cNvCxnSpPr>
          <p:nvPr/>
        </p:nvCxnSpPr>
        <p:spPr bwMode="auto">
          <a:xfrm rot="5400000">
            <a:off x="2815965" y="3889637"/>
            <a:ext cx="468868" cy="4795"/>
          </a:xfrm>
          <a:prstGeom prst="line">
            <a:avLst/>
          </a:prstGeom>
          <a:solidFill>
            <a:schemeClr val="accent1"/>
          </a:solidFill>
          <a:ln w="19050" cap="flat" cmpd="sng" algn="ctr">
            <a:solidFill>
              <a:srgbClr val="FFFF00"/>
            </a:solidFill>
            <a:prstDash val="solid"/>
            <a:round/>
            <a:headEnd type="none" w="med" len="med"/>
            <a:tailEnd type="none" w="med" len="med"/>
          </a:ln>
          <a:effectLst/>
        </p:spPr>
      </p:cxnSp>
      <p:sp>
        <p:nvSpPr>
          <p:cNvPr id="17" name="TextBox 16"/>
          <p:cNvSpPr txBox="1"/>
          <p:nvPr/>
        </p:nvSpPr>
        <p:spPr>
          <a:xfrm>
            <a:off x="3200399" y="2145268"/>
            <a:ext cx="466794" cy="369332"/>
          </a:xfrm>
          <a:prstGeom prst="rect">
            <a:avLst/>
          </a:prstGeom>
          <a:noFill/>
        </p:spPr>
        <p:txBody>
          <a:bodyPr wrap="none" rtlCol="0">
            <a:spAutoFit/>
          </a:bodyPr>
          <a:lstStyle/>
          <a:p>
            <a:r>
              <a:rPr lang="en-US" dirty="0" smtClean="0">
                <a:solidFill>
                  <a:srgbClr val="FFFF00"/>
                </a:solidFill>
              </a:rPr>
              <a:t>S2</a:t>
            </a:r>
            <a:endParaRPr lang="en-US" dirty="0">
              <a:solidFill>
                <a:srgbClr val="FFFF00"/>
              </a:solidFill>
            </a:endParaRPr>
          </a:p>
        </p:txBody>
      </p:sp>
      <p:cxnSp>
        <p:nvCxnSpPr>
          <p:cNvPr id="18" name="Straight Connector 17"/>
          <p:cNvCxnSpPr>
            <a:stCxn id="17" idx="2"/>
          </p:cNvCxnSpPr>
          <p:nvPr/>
        </p:nvCxnSpPr>
        <p:spPr bwMode="auto">
          <a:xfrm rot="5400000">
            <a:off x="3196965" y="2746637"/>
            <a:ext cx="468868" cy="4795"/>
          </a:xfrm>
          <a:prstGeom prst="line">
            <a:avLst/>
          </a:prstGeom>
          <a:solidFill>
            <a:schemeClr val="accent1"/>
          </a:solidFill>
          <a:ln w="19050" cap="flat" cmpd="sng" algn="ctr">
            <a:solidFill>
              <a:srgbClr val="FFFF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skProjSignal_dtcEdge2-Hi4.png"/>
          <p:cNvPicPr>
            <a:picLocks noChangeAspect="1"/>
          </p:cNvPicPr>
          <p:nvPr/>
        </p:nvPicPr>
        <p:blipFill>
          <a:blip r:embed="rId2" cstate="print"/>
          <a:stretch>
            <a:fillRect/>
          </a:stretch>
        </p:blipFill>
        <p:spPr>
          <a:xfrm>
            <a:off x="245852" y="3962627"/>
            <a:ext cx="3860497" cy="2895373"/>
          </a:xfrm>
          <a:prstGeom prst="rect">
            <a:avLst/>
          </a:prstGeom>
        </p:spPr>
      </p:pic>
      <p:pic>
        <p:nvPicPr>
          <p:cNvPr id="5" name="Picture 4" descr="maskRawSignals_dtc_Edge2-Hi4.png"/>
          <p:cNvPicPr>
            <a:picLocks noChangeAspect="1"/>
          </p:cNvPicPr>
          <p:nvPr/>
        </p:nvPicPr>
        <p:blipFill>
          <a:blip r:embed="rId3" cstate="print"/>
          <a:stretch>
            <a:fillRect/>
          </a:stretch>
        </p:blipFill>
        <p:spPr>
          <a:xfrm>
            <a:off x="228600" y="1143000"/>
            <a:ext cx="3860497" cy="2895373"/>
          </a:xfrm>
          <a:prstGeom prst="rect">
            <a:avLst/>
          </a:prstGeom>
        </p:spPr>
      </p:pic>
      <p:pic>
        <p:nvPicPr>
          <p:cNvPr id="6" name="Picture 5" descr="maskSignalProfile_dtcEdge2-Hi4.png"/>
          <p:cNvPicPr>
            <a:picLocks noChangeAspect="1"/>
          </p:cNvPicPr>
          <p:nvPr/>
        </p:nvPicPr>
        <p:blipFill>
          <a:blip r:embed="rId4" cstate="print"/>
          <a:stretch>
            <a:fillRect/>
          </a:stretch>
        </p:blipFill>
        <p:spPr>
          <a:xfrm>
            <a:off x="4817852" y="1143000"/>
            <a:ext cx="3860497" cy="2895373"/>
          </a:xfrm>
          <a:prstGeom prst="rect">
            <a:avLst/>
          </a:prstGeom>
        </p:spPr>
      </p:pic>
      <p:pic>
        <p:nvPicPr>
          <p:cNvPr id="7" name="Picture 6" descr="maskSignalvsSim_dtcEdge2-Hi4.png"/>
          <p:cNvPicPr>
            <a:picLocks noChangeAspect="1"/>
          </p:cNvPicPr>
          <p:nvPr/>
        </p:nvPicPr>
        <p:blipFill>
          <a:blip r:embed="rId5" cstate="print"/>
          <a:stretch>
            <a:fillRect/>
          </a:stretch>
        </p:blipFill>
        <p:spPr>
          <a:xfrm>
            <a:off x="4818801" y="3962627"/>
            <a:ext cx="3860497" cy="2895373"/>
          </a:xfrm>
          <a:prstGeom prst="rect">
            <a:avLst/>
          </a:prstGeom>
        </p:spPr>
      </p:pic>
      <p:sp>
        <p:nvSpPr>
          <p:cNvPr id="9" name="Title 1"/>
          <p:cNvSpPr>
            <a:spLocks noGrp="1"/>
          </p:cNvSpPr>
          <p:nvPr>
            <p:ph type="title"/>
          </p:nvPr>
        </p:nvSpPr>
        <p:spPr>
          <a:xfrm>
            <a:off x="914400" y="76200"/>
            <a:ext cx="7239000" cy="1143000"/>
          </a:xfrm>
        </p:spPr>
        <p:txBody>
          <a:bodyPr>
            <a:normAutofit/>
          </a:bodyPr>
          <a:lstStyle/>
          <a:p>
            <a:pPr algn="ctr"/>
            <a:r>
              <a:rPr lang="en-US" sz="3200" dirty="0" smtClean="0">
                <a:solidFill>
                  <a:srgbClr val="0070C0"/>
                </a:solidFill>
              </a:rPr>
              <a:t>February 14 flight over California Central Valley</a:t>
            </a:r>
            <a:r>
              <a:rPr lang="en-US" sz="3200" dirty="0" smtClean="0"/>
              <a:t>-Track S4</a:t>
            </a:r>
            <a:r>
              <a:rPr lang="en-US" sz="3200" dirty="0" smtClean="0">
                <a:solidFill>
                  <a:srgbClr val="0070C0"/>
                </a:solidFill>
              </a:rPr>
              <a:t/>
            </a:r>
            <a:br>
              <a:rPr lang="en-US" sz="3200" dirty="0" smtClean="0">
                <a:solidFill>
                  <a:srgbClr val="0070C0"/>
                </a:solidFill>
              </a:rPr>
            </a:br>
            <a:r>
              <a:rPr lang="en-US" sz="1800" dirty="0" smtClean="0">
                <a:solidFill>
                  <a:srgbClr val="0070C0"/>
                </a:solidFill>
                <a:sym typeface="Symbol"/>
              </a:rPr>
              <a:t> </a:t>
            </a:r>
            <a:r>
              <a:rPr lang="en-US" sz="1800" dirty="0" err="1" smtClean="0">
                <a:solidFill>
                  <a:srgbClr val="0070C0"/>
                </a:solidFill>
                <a:sym typeface="Symbol"/>
              </a:rPr>
              <a:t>t</a:t>
            </a:r>
            <a:r>
              <a:rPr lang="en-US" sz="1800" baseline="-25000" dirty="0" err="1" smtClean="0">
                <a:solidFill>
                  <a:srgbClr val="0070C0"/>
                </a:solidFill>
                <a:sym typeface="Symbol"/>
              </a:rPr>
              <a:t>avg</a:t>
            </a:r>
            <a:r>
              <a:rPr lang="en-US" sz="1800" dirty="0" smtClean="0">
                <a:solidFill>
                  <a:srgbClr val="0070C0"/>
                </a:solidFill>
                <a:sym typeface="Symbol"/>
              </a:rPr>
              <a:t>=</a:t>
            </a:r>
            <a:r>
              <a:rPr lang="en-US" sz="1800" dirty="0" smtClean="0">
                <a:solidFill>
                  <a:srgbClr val="0070C0"/>
                </a:solidFill>
              </a:rPr>
              <a:t>1 second, </a:t>
            </a:r>
            <a:r>
              <a:rPr lang="en-US" sz="1800" dirty="0" smtClean="0">
                <a:solidFill>
                  <a:srgbClr val="0070C0"/>
                </a:solidFill>
                <a:sym typeface="Symbol"/>
              </a:rPr>
              <a:t>R=30 m,</a:t>
            </a:r>
            <a:r>
              <a:rPr lang="en-US" sz="1800" dirty="0">
                <a:solidFill>
                  <a:srgbClr val="0070C0"/>
                </a:solidFill>
                <a:sym typeface="Symbol"/>
              </a:rPr>
              <a:t> </a:t>
            </a:r>
            <a:r>
              <a:rPr lang="en-US" sz="1800" dirty="0" smtClean="0">
                <a:solidFill>
                  <a:srgbClr val="0070C0"/>
                </a:solidFill>
                <a:sym typeface="Symbol"/>
              </a:rPr>
              <a:t>z=21 m</a:t>
            </a:r>
            <a:endParaRPr lang="en-US" sz="3200" dirty="0">
              <a:solidFill>
                <a:srgbClr val="0070C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43000" y="152400"/>
            <a:ext cx="6781800" cy="1143000"/>
          </a:xfrm>
        </p:spPr>
        <p:txBody>
          <a:bodyPr>
            <a:normAutofit/>
          </a:bodyPr>
          <a:lstStyle/>
          <a:p>
            <a:pPr algn="ctr"/>
            <a:r>
              <a:rPr lang="en-US" sz="3200" dirty="0" smtClean="0"/>
              <a:t>February 14 flight over California Central Valley</a:t>
            </a:r>
            <a:br>
              <a:rPr lang="en-US" sz="3200" dirty="0" smtClean="0"/>
            </a:br>
            <a:r>
              <a:rPr lang="en-US" sz="1800" dirty="0" smtClean="0">
                <a:sym typeface="Symbol"/>
              </a:rPr>
              <a:t> </a:t>
            </a:r>
            <a:r>
              <a:rPr lang="en-US" sz="1800" dirty="0" smtClean="0">
                <a:solidFill>
                  <a:srgbClr val="0070C0"/>
                </a:solidFill>
                <a:sym typeface="Symbol"/>
              </a:rPr>
              <a:t></a:t>
            </a:r>
            <a:r>
              <a:rPr lang="en-US" sz="1800" dirty="0" err="1" smtClean="0">
                <a:solidFill>
                  <a:srgbClr val="0070C0"/>
                </a:solidFill>
                <a:sym typeface="Symbol"/>
              </a:rPr>
              <a:t>t</a:t>
            </a:r>
            <a:r>
              <a:rPr lang="en-US" sz="1800" baseline="-25000" dirty="0" err="1" smtClean="0">
                <a:solidFill>
                  <a:srgbClr val="0070C0"/>
                </a:solidFill>
                <a:sym typeface="Symbol"/>
              </a:rPr>
              <a:t>avg</a:t>
            </a:r>
            <a:r>
              <a:rPr lang="en-US" sz="1800" dirty="0" smtClean="0">
                <a:solidFill>
                  <a:srgbClr val="0070C0"/>
                </a:solidFill>
                <a:sym typeface="Symbol"/>
              </a:rPr>
              <a:t>=</a:t>
            </a:r>
            <a:r>
              <a:rPr lang="en-US" sz="1800" dirty="0" smtClean="0">
                <a:solidFill>
                  <a:srgbClr val="0070C0"/>
                </a:solidFill>
              </a:rPr>
              <a:t>11 second</a:t>
            </a:r>
            <a:r>
              <a:rPr lang="en-US" sz="1800" dirty="0" smtClean="0">
                <a:solidFill>
                  <a:srgbClr val="0070C0"/>
                </a:solidFill>
                <a:sym typeface="Symbol"/>
              </a:rPr>
              <a:t> z=253 m</a:t>
            </a:r>
            <a:endParaRPr lang="en-US" sz="3200" dirty="0"/>
          </a:p>
        </p:txBody>
      </p:sp>
      <p:pic>
        <p:nvPicPr>
          <p:cNvPr id="3" name="Picture 2" descr="11Vx31HQLWind4.png"/>
          <p:cNvPicPr>
            <a:picLocks noChangeAspect="1"/>
          </p:cNvPicPr>
          <p:nvPr/>
        </p:nvPicPr>
        <p:blipFill>
          <a:blip r:embed="rId2" cstate="print"/>
          <a:stretch>
            <a:fillRect/>
          </a:stretch>
        </p:blipFill>
        <p:spPr>
          <a:xfrm>
            <a:off x="0" y="1752600"/>
            <a:ext cx="4702199" cy="3526650"/>
          </a:xfrm>
          <a:prstGeom prst="rect">
            <a:avLst/>
          </a:prstGeom>
        </p:spPr>
      </p:pic>
      <p:pic>
        <p:nvPicPr>
          <p:cNvPr id="5" name="Picture 4" descr="11Vx31HWindcompare139_4.png"/>
          <p:cNvPicPr>
            <a:picLocks noChangeAspect="1"/>
          </p:cNvPicPr>
          <p:nvPr/>
        </p:nvPicPr>
        <p:blipFill>
          <a:blip r:embed="rId3" cstate="print"/>
          <a:stretch>
            <a:fillRect/>
          </a:stretch>
        </p:blipFill>
        <p:spPr>
          <a:xfrm>
            <a:off x="4289401" y="1752600"/>
            <a:ext cx="4702199" cy="3526650"/>
          </a:xfrm>
          <a:prstGeom prst="rect">
            <a:avLst/>
          </a:prstGeom>
        </p:spPr>
      </p:pic>
      <p:sp>
        <p:nvSpPr>
          <p:cNvPr id="7" name="TextBox 6"/>
          <p:cNvSpPr txBox="1"/>
          <p:nvPr/>
        </p:nvSpPr>
        <p:spPr>
          <a:xfrm>
            <a:off x="457200" y="6096000"/>
            <a:ext cx="848309" cy="276999"/>
          </a:xfrm>
          <a:prstGeom prst="rect">
            <a:avLst/>
          </a:prstGeom>
          <a:noFill/>
        </p:spPr>
        <p:txBody>
          <a:bodyPr wrap="none" rtlCol="0">
            <a:spAutoFit/>
          </a:bodyPr>
          <a:lstStyle/>
          <a:p>
            <a:r>
              <a:rPr lang="en-US" sz="1200" dirty="0" smtClean="0"/>
              <a:t>11x31-139</a:t>
            </a:r>
            <a:endParaRPr lang="en-US"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6371BAF-0802-43AF-9824-96AC1E8E5B2F}" type="slidenum">
              <a:rPr lang="en-US" smtClean="0"/>
              <a:pPr>
                <a:defRPr/>
              </a:pPr>
              <a:t>13</a:t>
            </a:fld>
            <a:endParaRPr lang="en-US"/>
          </a:p>
        </p:txBody>
      </p:sp>
      <p:pic>
        <p:nvPicPr>
          <p:cNvPr id="6" name="Picture 5" descr="screenshot2.jpg"/>
          <p:cNvPicPr>
            <a:picLocks noChangeAspect="1"/>
          </p:cNvPicPr>
          <p:nvPr/>
        </p:nvPicPr>
        <p:blipFill>
          <a:blip r:embed="rId2" cstate="print"/>
          <a:stretch>
            <a:fillRect/>
          </a:stretch>
        </p:blipFill>
        <p:spPr>
          <a:xfrm>
            <a:off x="2438400" y="2057400"/>
            <a:ext cx="4724400" cy="3079397"/>
          </a:xfrm>
          <a:prstGeom prst="rect">
            <a:avLst/>
          </a:prstGeom>
        </p:spPr>
      </p:pic>
      <p:sp>
        <p:nvSpPr>
          <p:cNvPr id="7" name="Title 1"/>
          <p:cNvSpPr>
            <a:spLocks noGrp="1"/>
          </p:cNvSpPr>
          <p:nvPr>
            <p:ph type="title"/>
          </p:nvPr>
        </p:nvSpPr>
        <p:spPr>
          <a:xfrm>
            <a:off x="1362075" y="152400"/>
            <a:ext cx="6638925" cy="1143000"/>
          </a:xfrm>
        </p:spPr>
        <p:txBody>
          <a:bodyPr/>
          <a:lstStyle/>
          <a:p>
            <a:pPr algn="ctr"/>
            <a:r>
              <a:rPr lang="en-US" sz="3200" dirty="0" smtClean="0"/>
              <a:t>February 15, 2011 flight Palmdale, CA to Denver, CO</a:t>
            </a:r>
            <a:endParaRPr lang="en-US" sz="3200" dirty="0"/>
          </a:p>
        </p:txBody>
      </p:sp>
      <p:pic>
        <p:nvPicPr>
          <p:cNvPr id="8" name="Picture 7" descr="slide11.jpg"/>
          <p:cNvPicPr>
            <a:picLocks noChangeAspect="1"/>
          </p:cNvPicPr>
          <p:nvPr/>
        </p:nvPicPr>
        <p:blipFill>
          <a:blip r:embed="rId3" cstate="print"/>
          <a:srcRect r="13156" b="13107"/>
          <a:stretch>
            <a:fillRect/>
          </a:stretch>
        </p:blipFill>
        <p:spPr>
          <a:xfrm>
            <a:off x="228600" y="1371600"/>
            <a:ext cx="3505200" cy="2286000"/>
          </a:xfrm>
          <a:prstGeom prst="rect">
            <a:avLst/>
          </a:prstGeom>
        </p:spPr>
      </p:pic>
      <p:pic>
        <p:nvPicPr>
          <p:cNvPr id="9" name="Picture 8" descr="slide13.jpg"/>
          <p:cNvPicPr>
            <a:picLocks noChangeAspect="1"/>
          </p:cNvPicPr>
          <p:nvPr/>
        </p:nvPicPr>
        <p:blipFill>
          <a:blip r:embed="rId4" cstate="print"/>
          <a:stretch>
            <a:fillRect/>
          </a:stretch>
        </p:blipFill>
        <p:spPr>
          <a:xfrm>
            <a:off x="5562600" y="4191000"/>
            <a:ext cx="3390268" cy="22098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skProjSignal_dtcEM28.png"/>
          <p:cNvPicPr>
            <a:picLocks noChangeAspect="1"/>
          </p:cNvPicPr>
          <p:nvPr/>
        </p:nvPicPr>
        <p:blipFill>
          <a:blip r:embed="rId2" cstate="print"/>
          <a:stretch>
            <a:fillRect/>
          </a:stretch>
        </p:blipFill>
        <p:spPr>
          <a:xfrm>
            <a:off x="609600" y="3943350"/>
            <a:ext cx="3886200" cy="2914650"/>
          </a:xfrm>
          <a:prstGeom prst="rect">
            <a:avLst/>
          </a:prstGeom>
        </p:spPr>
      </p:pic>
      <p:pic>
        <p:nvPicPr>
          <p:cNvPr id="5" name="Picture 4" descr="maskSignalvsSim_dtcEM28.png"/>
          <p:cNvPicPr>
            <a:picLocks noChangeAspect="1"/>
          </p:cNvPicPr>
          <p:nvPr/>
        </p:nvPicPr>
        <p:blipFill>
          <a:blip r:embed="rId3" cstate="print"/>
          <a:stretch>
            <a:fillRect/>
          </a:stretch>
        </p:blipFill>
        <p:spPr>
          <a:xfrm>
            <a:off x="5029200" y="3943350"/>
            <a:ext cx="3886200" cy="2914650"/>
          </a:xfrm>
          <a:prstGeom prst="rect">
            <a:avLst/>
          </a:prstGeom>
        </p:spPr>
      </p:pic>
      <p:pic>
        <p:nvPicPr>
          <p:cNvPr id="6" name="Picture 5" descr="maskSignalProfile_dtcEM28.png"/>
          <p:cNvPicPr>
            <a:picLocks noChangeAspect="1"/>
          </p:cNvPicPr>
          <p:nvPr/>
        </p:nvPicPr>
        <p:blipFill>
          <a:blip r:embed="rId4" cstate="print"/>
          <a:stretch>
            <a:fillRect/>
          </a:stretch>
        </p:blipFill>
        <p:spPr>
          <a:xfrm>
            <a:off x="5029200" y="1123950"/>
            <a:ext cx="3886200" cy="2914650"/>
          </a:xfrm>
          <a:prstGeom prst="rect">
            <a:avLst/>
          </a:prstGeom>
        </p:spPr>
      </p:pic>
      <p:pic>
        <p:nvPicPr>
          <p:cNvPr id="7" name="Picture 6" descr="maskRawSignals_dtc_EM28.png"/>
          <p:cNvPicPr>
            <a:picLocks noChangeAspect="1"/>
          </p:cNvPicPr>
          <p:nvPr/>
        </p:nvPicPr>
        <p:blipFill>
          <a:blip r:embed="rId5" cstate="print"/>
          <a:stretch>
            <a:fillRect/>
          </a:stretch>
        </p:blipFill>
        <p:spPr>
          <a:xfrm>
            <a:off x="609600" y="1136026"/>
            <a:ext cx="3886200" cy="2914650"/>
          </a:xfrm>
          <a:prstGeom prst="rect">
            <a:avLst/>
          </a:prstGeom>
        </p:spPr>
      </p:pic>
      <p:sp>
        <p:nvSpPr>
          <p:cNvPr id="9" name="Title 1"/>
          <p:cNvSpPr>
            <a:spLocks noGrp="1"/>
          </p:cNvSpPr>
          <p:nvPr>
            <p:ph type="title"/>
          </p:nvPr>
        </p:nvSpPr>
        <p:spPr>
          <a:xfrm>
            <a:off x="1219200" y="76200"/>
            <a:ext cx="6858000" cy="1143000"/>
          </a:xfrm>
        </p:spPr>
        <p:txBody>
          <a:bodyPr>
            <a:normAutofit/>
          </a:bodyPr>
          <a:lstStyle/>
          <a:p>
            <a:pPr algn="ctr"/>
            <a:r>
              <a:rPr lang="en-US" sz="3200" dirty="0" smtClean="0">
                <a:solidFill>
                  <a:srgbClr val="0070C0"/>
                </a:solidFill>
              </a:rPr>
              <a:t>February 15 , 2011 Flight – </a:t>
            </a:r>
            <a:r>
              <a:rPr lang="en-US" sz="3200" smtClean="0">
                <a:solidFill>
                  <a:srgbClr val="0070C0"/>
                </a:solidFill>
              </a:rPr>
              <a:t>Track 28</a:t>
            </a:r>
            <a:r>
              <a:rPr lang="en-US" sz="3200" dirty="0" smtClean="0">
                <a:solidFill>
                  <a:srgbClr val="0070C0"/>
                </a:solidFill>
              </a:rPr>
              <a:t/>
            </a:r>
            <a:br>
              <a:rPr lang="en-US" sz="3200" dirty="0" smtClean="0">
                <a:solidFill>
                  <a:srgbClr val="0070C0"/>
                </a:solidFill>
              </a:rPr>
            </a:br>
            <a:r>
              <a:rPr lang="en-US" sz="1800" dirty="0" smtClean="0">
                <a:solidFill>
                  <a:srgbClr val="0070C0"/>
                </a:solidFill>
                <a:sym typeface="Symbol"/>
              </a:rPr>
              <a:t> </a:t>
            </a:r>
            <a:r>
              <a:rPr lang="en-US" sz="1800" dirty="0" err="1" smtClean="0">
                <a:solidFill>
                  <a:srgbClr val="0070C0"/>
                </a:solidFill>
                <a:sym typeface="Symbol"/>
              </a:rPr>
              <a:t>t</a:t>
            </a:r>
            <a:r>
              <a:rPr lang="en-US" sz="1800" baseline="-25000" dirty="0" err="1" smtClean="0">
                <a:solidFill>
                  <a:srgbClr val="0070C0"/>
                </a:solidFill>
                <a:sym typeface="Symbol"/>
              </a:rPr>
              <a:t>avg</a:t>
            </a:r>
            <a:r>
              <a:rPr lang="en-US" sz="1800" dirty="0" smtClean="0">
                <a:solidFill>
                  <a:srgbClr val="0070C0"/>
                </a:solidFill>
                <a:sym typeface="Symbol"/>
              </a:rPr>
              <a:t>=</a:t>
            </a:r>
            <a:r>
              <a:rPr lang="en-US" sz="1800" dirty="0" smtClean="0">
                <a:solidFill>
                  <a:srgbClr val="0070C0"/>
                </a:solidFill>
              </a:rPr>
              <a:t>1 second, </a:t>
            </a:r>
            <a:r>
              <a:rPr lang="en-US" sz="1800" dirty="0" smtClean="0">
                <a:solidFill>
                  <a:srgbClr val="0070C0"/>
                </a:solidFill>
                <a:sym typeface="Symbol"/>
              </a:rPr>
              <a:t>R=30 m,</a:t>
            </a:r>
            <a:r>
              <a:rPr lang="en-US" sz="1800" dirty="0">
                <a:solidFill>
                  <a:srgbClr val="0070C0"/>
                </a:solidFill>
                <a:sym typeface="Symbol"/>
              </a:rPr>
              <a:t> </a:t>
            </a:r>
            <a:r>
              <a:rPr lang="en-US" sz="1800" dirty="0" smtClean="0">
                <a:solidFill>
                  <a:srgbClr val="0070C0"/>
                </a:solidFill>
                <a:sym typeface="Symbol"/>
              </a:rPr>
              <a:t>z=21 m</a:t>
            </a:r>
            <a:endParaRPr lang="en-US" sz="3200" dirty="0">
              <a:solidFill>
                <a:srgbClr val="0070C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6096000"/>
            <a:ext cx="848309" cy="276999"/>
          </a:xfrm>
          <a:prstGeom prst="rect">
            <a:avLst/>
          </a:prstGeom>
          <a:noFill/>
        </p:spPr>
        <p:txBody>
          <a:bodyPr wrap="none" rtlCol="0">
            <a:spAutoFit/>
          </a:bodyPr>
          <a:lstStyle/>
          <a:p>
            <a:r>
              <a:rPr lang="en-US" sz="1200" dirty="0" smtClean="0"/>
              <a:t>17x11-139</a:t>
            </a:r>
            <a:endParaRPr lang="en-US" sz="1200" dirty="0"/>
          </a:p>
        </p:txBody>
      </p:sp>
      <p:sp>
        <p:nvSpPr>
          <p:cNvPr id="6" name="Title 1"/>
          <p:cNvSpPr>
            <a:spLocks noGrp="1"/>
          </p:cNvSpPr>
          <p:nvPr>
            <p:ph type="title"/>
          </p:nvPr>
        </p:nvSpPr>
        <p:spPr>
          <a:xfrm>
            <a:off x="1371600" y="152400"/>
            <a:ext cx="6400800" cy="1143000"/>
          </a:xfrm>
        </p:spPr>
        <p:txBody>
          <a:bodyPr>
            <a:normAutofit/>
          </a:bodyPr>
          <a:lstStyle/>
          <a:p>
            <a:pPr algn="ctr"/>
            <a:r>
              <a:rPr lang="en-US" sz="3200" dirty="0" smtClean="0">
                <a:solidFill>
                  <a:srgbClr val="0070C0"/>
                </a:solidFill>
              </a:rPr>
              <a:t>February 15,2011 flight Palmdale, CA to Denver, CO - 28</a:t>
            </a:r>
            <a:br>
              <a:rPr lang="en-US" sz="3200" dirty="0" smtClean="0">
                <a:solidFill>
                  <a:srgbClr val="0070C0"/>
                </a:solidFill>
              </a:rPr>
            </a:br>
            <a:r>
              <a:rPr lang="en-US" sz="1800" dirty="0" smtClean="0">
                <a:solidFill>
                  <a:srgbClr val="0070C0"/>
                </a:solidFill>
                <a:sym typeface="Symbol"/>
              </a:rPr>
              <a:t> </a:t>
            </a:r>
            <a:r>
              <a:rPr lang="en-US" sz="1800" dirty="0" err="1" smtClean="0">
                <a:solidFill>
                  <a:srgbClr val="0070C0"/>
                </a:solidFill>
                <a:sym typeface="Symbol"/>
              </a:rPr>
              <a:t>t</a:t>
            </a:r>
            <a:r>
              <a:rPr lang="en-US" sz="1800" baseline="-25000" dirty="0" err="1" smtClean="0">
                <a:solidFill>
                  <a:srgbClr val="0070C0"/>
                </a:solidFill>
                <a:sym typeface="Symbol"/>
              </a:rPr>
              <a:t>avg</a:t>
            </a:r>
            <a:r>
              <a:rPr lang="en-US" sz="1800" dirty="0" smtClean="0">
                <a:solidFill>
                  <a:srgbClr val="0070C0"/>
                </a:solidFill>
                <a:sym typeface="Symbol"/>
              </a:rPr>
              <a:t>=</a:t>
            </a:r>
            <a:r>
              <a:rPr lang="en-US" sz="1800" dirty="0" smtClean="0">
                <a:solidFill>
                  <a:srgbClr val="0070C0"/>
                </a:solidFill>
              </a:rPr>
              <a:t>11 seconds, </a:t>
            </a:r>
            <a:r>
              <a:rPr lang="en-US" sz="1800" dirty="0" smtClean="0">
                <a:solidFill>
                  <a:srgbClr val="0070C0"/>
                </a:solidFill>
                <a:sym typeface="Symbol"/>
              </a:rPr>
              <a:t>z=253 m</a:t>
            </a:r>
            <a:endParaRPr lang="en-US" sz="3200" dirty="0">
              <a:solidFill>
                <a:srgbClr val="0070C0"/>
              </a:solidFill>
            </a:endParaRPr>
          </a:p>
        </p:txBody>
      </p:sp>
      <p:pic>
        <p:nvPicPr>
          <p:cNvPr id="4" name="Picture 3" descr="17Vx15HQLWind28.png"/>
          <p:cNvPicPr>
            <a:picLocks noChangeAspect="1"/>
          </p:cNvPicPr>
          <p:nvPr/>
        </p:nvPicPr>
        <p:blipFill>
          <a:blip r:embed="rId2" cstate="print"/>
          <a:stretch>
            <a:fillRect/>
          </a:stretch>
        </p:blipFill>
        <p:spPr>
          <a:xfrm>
            <a:off x="50801" y="2133600"/>
            <a:ext cx="4673599" cy="3505200"/>
          </a:xfrm>
          <a:prstGeom prst="rect">
            <a:avLst/>
          </a:prstGeom>
        </p:spPr>
      </p:pic>
      <p:pic>
        <p:nvPicPr>
          <p:cNvPr id="5" name="Picture 4" descr="17Vx15HWindcompare3_28.png"/>
          <p:cNvPicPr>
            <a:picLocks noChangeAspect="1"/>
          </p:cNvPicPr>
          <p:nvPr/>
        </p:nvPicPr>
        <p:blipFill>
          <a:blip r:embed="rId3" cstate="print"/>
          <a:stretch>
            <a:fillRect/>
          </a:stretch>
        </p:blipFill>
        <p:spPr>
          <a:xfrm>
            <a:off x="4391499" y="2133600"/>
            <a:ext cx="4673599" cy="35052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3003.png"/>
          <p:cNvPicPr>
            <a:picLocks noChangeAspect="1"/>
          </p:cNvPicPr>
          <p:nvPr/>
        </p:nvPicPr>
        <p:blipFill>
          <a:blip r:embed="rId2" cstate="print"/>
          <a:stretch>
            <a:fillRect/>
          </a:stretch>
        </p:blipFill>
        <p:spPr>
          <a:xfrm>
            <a:off x="4897400" y="1912123"/>
            <a:ext cx="3996722" cy="3428811"/>
          </a:xfrm>
          <a:prstGeom prst="rect">
            <a:avLst/>
          </a:prstGeom>
          <a:solidFill>
            <a:srgbClr val="FFFFFF">
              <a:shade val="85000"/>
            </a:srgbClr>
          </a:solidFill>
          <a:ln w="88900" cap="sq">
            <a:solidFill>
              <a:srgbClr val="FFFFFF"/>
            </a:solidFill>
            <a:miter lim="800000"/>
          </a:ln>
          <a:effectLst>
            <a:outerShdw blurRad="50800" dist="38100" dir="2700000" algn="br">
              <a:srgbClr val="000000">
                <a:alpha val="43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39806" y="1031696"/>
            <a:ext cx="4897400" cy="4339650"/>
          </a:xfrm>
          <a:prstGeom prst="rect">
            <a:avLst/>
          </a:prstGeom>
          <a:noFill/>
        </p:spPr>
        <p:txBody>
          <a:bodyPr wrap="square" rtlCol="0">
            <a:spAutoFit/>
          </a:bodyPr>
          <a:lstStyle/>
          <a:p>
            <a:pPr defTabSz="457200" fontAlgn="auto">
              <a:spcBef>
                <a:spcPts val="0"/>
              </a:spcBef>
              <a:spcAft>
                <a:spcPts val="2400"/>
              </a:spcAft>
            </a:pPr>
            <a:r>
              <a:rPr lang="en-US" sz="2400" dirty="0" smtClean="0">
                <a:solidFill>
                  <a:prstClr val="black"/>
                </a:solidFill>
                <a:latin typeface="Adobe Garamond Pro"/>
                <a:cs typeface="Adobe Garamond Pro"/>
              </a:rPr>
              <a:t>• Two aircraft, one equipped for the storm environment, one for over-storm flights</a:t>
            </a:r>
          </a:p>
          <a:p>
            <a:pPr defTabSz="457200" fontAlgn="auto">
              <a:spcBef>
                <a:spcPts val="0"/>
              </a:spcBef>
              <a:spcAft>
                <a:spcPts val="2400"/>
              </a:spcAft>
            </a:pPr>
            <a:r>
              <a:rPr lang="en-US" sz="2400" dirty="0" smtClean="0">
                <a:solidFill>
                  <a:prstClr val="black"/>
                </a:solidFill>
                <a:latin typeface="Adobe Garamond Pro"/>
                <a:cs typeface="Adobe Garamond Pro"/>
              </a:rPr>
              <a:t>• Deployments of </a:t>
            </a:r>
            <a:r>
              <a:rPr lang="en-US" sz="2400" dirty="0" err="1" smtClean="0">
                <a:solidFill>
                  <a:prstClr val="black"/>
                </a:solidFill>
                <a:latin typeface="Adobe Garamond Pro"/>
                <a:cs typeface="Adobe Garamond Pro"/>
              </a:rPr>
              <a:t>GHs</a:t>
            </a:r>
            <a:r>
              <a:rPr lang="en-US" sz="2400" dirty="0" smtClean="0">
                <a:solidFill>
                  <a:prstClr val="black"/>
                </a:solidFill>
                <a:latin typeface="Adobe Garamond Pro"/>
                <a:cs typeface="Adobe Garamond Pro"/>
              </a:rPr>
              <a:t> from the East Coast— Wallops Flight Facility in VA</a:t>
            </a:r>
          </a:p>
          <a:p>
            <a:pPr defTabSz="457200" fontAlgn="auto">
              <a:spcBef>
                <a:spcPts val="0"/>
              </a:spcBef>
              <a:spcAft>
                <a:spcPts val="2400"/>
              </a:spcAft>
            </a:pPr>
            <a:r>
              <a:rPr lang="en-US" sz="2400" dirty="0" smtClean="0">
                <a:solidFill>
                  <a:prstClr val="black"/>
                </a:solidFill>
                <a:latin typeface="Adobe Garamond Pro"/>
                <a:cs typeface="Adobe Garamond Pro"/>
              </a:rPr>
              <a:t>• One-month deployments in 2012, 2013, and 2014</a:t>
            </a:r>
          </a:p>
          <a:p>
            <a:pPr defTabSz="457200" fontAlgn="auto">
              <a:spcBef>
                <a:spcPts val="0"/>
              </a:spcBef>
              <a:spcAft>
                <a:spcPts val="2400"/>
              </a:spcAft>
            </a:pPr>
            <a:r>
              <a:rPr lang="en-US" sz="2400" dirty="0" smtClean="0">
                <a:solidFill>
                  <a:prstClr val="black"/>
                </a:solidFill>
                <a:latin typeface="Adobe Garamond Pro"/>
                <a:cs typeface="Adobe Garamond Pro"/>
              </a:rPr>
              <a:t>• 275 flight hours per deployment (10-11 flights)</a:t>
            </a:r>
          </a:p>
        </p:txBody>
      </p:sp>
      <p:sp>
        <p:nvSpPr>
          <p:cNvPr id="12" name="TextBox 11"/>
          <p:cNvSpPr txBox="1"/>
          <p:nvPr/>
        </p:nvSpPr>
        <p:spPr>
          <a:xfrm>
            <a:off x="5035179" y="5468473"/>
            <a:ext cx="4194778" cy="1200328"/>
          </a:xfrm>
          <a:prstGeom prst="rect">
            <a:avLst/>
          </a:prstGeom>
          <a:noFill/>
        </p:spPr>
        <p:txBody>
          <a:bodyPr wrap="square" rtlCol="0">
            <a:spAutoFit/>
          </a:bodyPr>
          <a:lstStyle/>
          <a:p>
            <a:pPr defTabSz="457200" fontAlgn="auto">
              <a:spcBef>
                <a:spcPts val="0"/>
              </a:spcBef>
              <a:spcAft>
                <a:spcPts val="0"/>
              </a:spcAft>
            </a:pPr>
            <a:r>
              <a:rPr lang="en-US" sz="2400" dirty="0" smtClean="0">
                <a:solidFill>
                  <a:srgbClr val="464646"/>
                </a:solidFill>
                <a:latin typeface="Lucida Sans Unicode"/>
              </a:rPr>
              <a:t>Dots indicate genesis locations. Range rings assume 26-h flights.</a:t>
            </a:r>
            <a:endParaRPr lang="en-US" sz="2400" dirty="0">
              <a:solidFill>
                <a:srgbClr val="464646"/>
              </a:solidFill>
              <a:latin typeface="Lucida Sans Unicode"/>
            </a:endParaRPr>
          </a:p>
        </p:txBody>
      </p:sp>
      <p:sp>
        <p:nvSpPr>
          <p:cNvPr id="13" name="Title 12"/>
          <p:cNvSpPr>
            <a:spLocks noGrp="1"/>
          </p:cNvSpPr>
          <p:nvPr>
            <p:ph type="title"/>
          </p:nvPr>
        </p:nvSpPr>
        <p:spPr>
          <a:xfrm>
            <a:off x="651433" y="20641"/>
            <a:ext cx="8229600" cy="1143000"/>
          </a:xfrm>
        </p:spPr>
        <p:txBody>
          <a:bodyPr>
            <a:normAutofit/>
          </a:bodyPr>
          <a:lstStyle/>
          <a:p>
            <a:pPr lvl="0"/>
            <a:r>
              <a:rPr lang="en-US" dirty="0" smtClean="0"/>
              <a:t>HS3 Mission Overview</a:t>
            </a:r>
            <a:endParaRPr lang="en-US" dirty="0"/>
          </a:p>
        </p:txBody>
      </p:sp>
      <p:pic>
        <p:nvPicPr>
          <p:cNvPr id="8" name="Picture 19"/>
          <p:cNvPicPr>
            <a:picLocks noChangeAspect="1" noChangeArrowheads="1"/>
          </p:cNvPicPr>
          <p:nvPr/>
        </p:nvPicPr>
        <p:blipFill>
          <a:blip r:embed="rId3" cstate="print"/>
          <a:srcRect/>
          <a:stretch>
            <a:fillRect/>
          </a:stretch>
        </p:blipFill>
        <p:spPr bwMode="auto">
          <a:xfrm>
            <a:off x="50800" y="52387"/>
            <a:ext cx="659130" cy="594360"/>
          </a:xfrm>
          <a:prstGeom prst="rect">
            <a:avLst/>
          </a:prstGeom>
          <a:noFill/>
          <a:ln w="9525">
            <a:noFill/>
            <a:miter lim="800000"/>
            <a:headEnd/>
            <a:tailEnd/>
          </a:ln>
        </p:spPr>
      </p:pic>
      <p:pic>
        <p:nvPicPr>
          <p:cNvPr id="7" name="Picture 6" descr="Draft-1.8b.png"/>
          <p:cNvPicPr>
            <a:picLocks noChangeAspect="1"/>
          </p:cNvPicPr>
          <p:nvPr/>
        </p:nvPicPr>
        <p:blipFill>
          <a:blip r:embed="rId4" cstate="print"/>
          <a:srcRect l="9212" t="15628" r="8388" b="13263"/>
          <a:stretch>
            <a:fillRect/>
          </a:stretch>
        </p:blipFill>
        <p:spPr>
          <a:xfrm>
            <a:off x="7882888" y="28110"/>
            <a:ext cx="1261112" cy="1284941"/>
          </a:xfrm>
          <a:prstGeom prst="rect">
            <a:avLst/>
          </a:prstGeom>
        </p:spPr>
      </p:pic>
      <p:sp>
        <p:nvSpPr>
          <p:cNvPr id="9" name="TextBox 8"/>
          <p:cNvSpPr txBox="1"/>
          <p:nvPr/>
        </p:nvSpPr>
        <p:spPr>
          <a:xfrm>
            <a:off x="7113589" y="2887507"/>
            <a:ext cx="769299" cy="646331"/>
          </a:xfrm>
          <a:prstGeom prst="rect">
            <a:avLst/>
          </a:prstGeom>
          <a:solidFill>
            <a:schemeClr val="bg1"/>
          </a:solidFill>
        </p:spPr>
        <p:txBody>
          <a:bodyPr wrap="none" rtlCol="0">
            <a:spAutoFit/>
          </a:bodyPr>
          <a:lstStyle/>
          <a:p>
            <a:pPr defTabSz="457200" fontAlgn="auto">
              <a:spcBef>
                <a:spcPts val="0"/>
              </a:spcBef>
              <a:spcAft>
                <a:spcPts val="0"/>
              </a:spcAft>
            </a:pPr>
            <a:r>
              <a:rPr lang="en-US" dirty="0" smtClean="0">
                <a:solidFill>
                  <a:srgbClr val="DA1F28"/>
                </a:solidFill>
                <a:latin typeface="Lucida Sans Unicode"/>
              </a:rPr>
              <a:t>16 </a:t>
            </a:r>
            <a:r>
              <a:rPr lang="en-US" dirty="0" err="1" smtClean="0">
                <a:solidFill>
                  <a:srgbClr val="DA1F28"/>
                </a:solidFill>
                <a:latin typeface="Lucida Sans Unicode"/>
              </a:rPr>
              <a:t>h</a:t>
            </a:r>
            <a:r>
              <a:rPr lang="en-US" dirty="0" smtClean="0">
                <a:solidFill>
                  <a:srgbClr val="DA1F28"/>
                </a:solidFill>
                <a:latin typeface="Lucida Sans Unicode"/>
              </a:rPr>
              <a:t> </a:t>
            </a:r>
          </a:p>
          <a:p>
            <a:pPr defTabSz="457200" fontAlgn="auto">
              <a:spcBef>
                <a:spcPts val="0"/>
              </a:spcBef>
              <a:spcAft>
                <a:spcPts val="0"/>
              </a:spcAft>
            </a:pPr>
            <a:r>
              <a:rPr lang="en-US" dirty="0" smtClean="0">
                <a:solidFill>
                  <a:srgbClr val="DA1F28"/>
                </a:solidFill>
                <a:latin typeface="Lucida Sans Unicode"/>
              </a:rPr>
              <a:t>loiter</a:t>
            </a:r>
            <a:endParaRPr lang="en-US" dirty="0">
              <a:solidFill>
                <a:srgbClr val="DA1F28"/>
              </a:solidFill>
              <a:latin typeface="Lucida Sans Unicode"/>
            </a:endParaRPr>
          </a:p>
        </p:txBody>
      </p:sp>
      <p:sp>
        <p:nvSpPr>
          <p:cNvPr id="10" name="TextBox 9"/>
          <p:cNvSpPr txBox="1"/>
          <p:nvPr/>
        </p:nvSpPr>
        <p:spPr>
          <a:xfrm>
            <a:off x="8255173" y="2887507"/>
            <a:ext cx="769299" cy="646331"/>
          </a:xfrm>
          <a:prstGeom prst="rect">
            <a:avLst/>
          </a:prstGeom>
          <a:solidFill>
            <a:schemeClr val="bg1"/>
          </a:solidFill>
        </p:spPr>
        <p:txBody>
          <a:bodyPr wrap="none" rtlCol="0">
            <a:spAutoFit/>
          </a:bodyPr>
          <a:lstStyle/>
          <a:p>
            <a:pPr defTabSz="457200" fontAlgn="auto">
              <a:spcBef>
                <a:spcPts val="0"/>
              </a:spcBef>
              <a:spcAft>
                <a:spcPts val="0"/>
              </a:spcAft>
            </a:pPr>
            <a:r>
              <a:rPr lang="en-US" dirty="0" smtClean="0">
                <a:solidFill>
                  <a:srgbClr val="DA1F28"/>
                </a:solidFill>
                <a:latin typeface="Lucida Sans Unicode"/>
              </a:rPr>
              <a:t>6 </a:t>
            </a:r>
            <a:r>
              <a:rPr lang="en-US" dirty="0" err="1" smtClean="0">
                <a:solidFill>
                  <a:srgbClr val="DA1F28"/>
                </a:solidFill>
                <a:latin typeface="Lucida Sans Unicode"/>
              </a:rPr>
              <a:t>h</a:t>
            </a:r>
            <a:r>
              <a:rPr lang="en-US" dirty="0" smtClean="0">
                <a:solidFill>
                  <a:srgbClr val="DA1F28"/>
                </a:solidFill>
                <a:latin typeface="Lucida Sans Unicode"/>
              </a:rPr>
              <a:t> </a:t>
            </a:r>
          </a:p>
          <a:p>
            <a:pPr defTabSz="457200" fontAlgn="auto">
              <a:spcBef>
                <a:spcPts val="0"/>
              </a:spcBef>
              <a:spcAft>
                <a:spcPts val="0"/>
              </a:spcAft>
            </a:pPr>
            <a:r>
              <a:rPr lang="en-US" dirty="0" smtClean="0">
                <a:solidFill>
                  <a:srgbClr val="DA1F28"/>
                </a:solidFill>
                <a:latin typeface="Lucida Sans Unicode"/>
              </a:rPr>
              <a:t>loiter</a:t>
            </a:r>
            <a:endParaRPr lang="en-US" dirty="0">
              <a:solidFill>
                <a:srgbClr val="DA1F28"/>
              </a:solidFill>
              <a:latin typeface="Lucida Sans Unicode"/>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3"/>
          <p:cNvSpPr>
            <a:spLocks noGrp="1" noChangeArrowheads="1"/>
          </p:cNvSpPr>
          <p:nvPr>
            <p:ph idx="1"/>
          </p:nvPr>
        </p:nvSpPr>
        <p:spPr>
          <a:xfrm>
            <a:off x="608013" y="992187"/>
            <a:ext cx="7845425" cy="5415757"/>
          </a:xfrm>
        </p:spPr>
        <p:txBody>
          <a:bodyPr>
            <a:normAutofit/>
          </a:bodyPr>
          <a:lstStyle/>
          <a:p>
            <a:pPr marL="230188" indent="-230188">
              <a:spcAft>
                <a:spcPts val="1200"/>
              </a:spcAft>
              <a:buFont typeface="Times" charset="0"/>
              <a:buChar char="•"/>
            </a:pPr>
            <a:r>
              <a:rPr lang="en-US" sz="2800" dirty="0" smtClean="0"/>
              <a:t>What impact does the large-scale environment have on intensity change?</a:t>
            </a:r>
          </a:p>
          <a:p>
            <a:pPr marL="230188" indent="-230188">
              <a:spcAft>
                <a:spcPts val="1200"/>
              </a:spcAft>
              <a:buFont typeface="Times" charset="0"/>
              <a:buChar char="•"/>
            </a:pPr>
            <a:r>
              <a:rPr lang="en-US" sz="2800" dirty="0" smtClean="0"/>
              <a:t>What is the role of storm internal processes in intensification?</a:t>
            </a:r>
          </a:p>
          <a:p>
            <a:pPr marL="230188" indent="-230188">
              <a:spcAft>
                <a:spcPts val="1800"/>
              </a:spcAft>
              <a:buFont typeface="Times" charset="0"/>
              <a:buChar char="•"/>
            </a:pPr>
            <a:r>
              <a:rPr lang="en-US" sz="2800" dirty="0" smtClean="0"/>
              <a:t>To what extent are these processes predictable?</a:t>
            </a:r>
          </a:p>
        </p:txBody>
      </p:sp>
      <p:sp>
        <p:nvSpPr>
          <p:cNvPr id="17" name="Title 1"/>
          <p:cNvSpPr txBox="1">
            <a:spLocks/>
          </p:cNvSpPr>
          <p:nvPr/>
        </p:nvSpPr>
        <p:spPr>
          <a:xfrm>
            <a:off x="0" y="0"/>
            <a:ext cx="8851900" cy="1143000"/>
          </a:xfrm>
          <a:prstGeom prst="rect">
            <a:avLst/>
          </a:prstGeom>
        </p:spPr>
        <p:txBody>
          <a:bodyPr vert="horz" rtlCol="0" anchor="ctr">
            <a:normAutofit fontScale="97500"/>
            <a:scene3d>
              <a:camera prst="orthographicFront"/>
              <a:lightRig rig="soft" dir="t"/>
            </a:scene3d>
            <a:sp3d prstMaterial="softEdge">
              <a:bevelT w="25400" h="25400"/>
            </a:sp3d>
          </a:bodyPr>
          <a:lstStyle/>
          <a:p>
            <a:pPr algn="ctr" fontAlgn="auto">
              <a:spcAft>
                <a:spcPts val="0"/>
              </a:spcAft>
              <a:defRPr/>
            </a:pPr>
            <a:r>
              <a:rPr lang="en-US" sz="3600" b="1" dirty="0" smtClean="0">
                <a:solidFill>
                  <a:srgbClr val="464646"/>
                </a:solidFill>
                <a:effectLst>
                  <a:outerShdw blurRad="31750" dist="25400" dir="5400000" algn="tl" rotWithShape="0">
                    <a:srgbClr val="000000">
                      <a:alpha val="25000"/>
                    </a:srgbClr>
                  </a:outerShdw>
                </a:effectLst>
                <a:latin typeface="Lucida Sans Unicode"/>
              </a:rPr>
              <a:t>Overarching Science Questions</a:t>
            </a:r>
            <a:endParaRPr lang="en-US" sz="3600" b="1" dirty="0">
              <a:solidFill>
                <a:srgbClr val="464646"/>
              </a:solidFill>
              <a:effectLst>
                <a:outerShdw blurRad="31750" dist="25400" dir="5400000" algn="tl" rotWithShape="0">
                  <a:srgbClr val="000000">
                    <a:alpha val="25000"/>
                  </a:srgbClr>
                </a:outerShdw>
              </a:effectLst>
              <a:latin typeface="Lucida Sans Unicode"/>
            </a:endParaRPr>
          </a:p>
        </p:txBody>
      </p:sp>
      <p:sp>
        <p:nvSpPr>
          <p:cNvPr id="4" name="Slide Number Placeholder 3"/>
          <p:cNvSpPr>
            <a:spLocks noGrp="1"/>
          </p:cNvSpPr>
          <p:nvPr>
            <p:ph type="sldNum" sz="quarter" idx="12"/>
          </p:nvPr>
        </p:nvSpPr>
        <p:spPr/>
        <p:txBody>
          <a:bodyPr/>
          <a:lstStyle/>
          <a:p>
            <a:fld id="{479E4225-A10F-9A4C-9AB4-A62044F3F9E6}" type="slidenum">
              <a:rPr lang="en-US" smtClean="0">
                <a:solidFill>
                  <a:prstClr val="black"/>
                </a:solidFill>
              </a:rPr>
              <a:pPr/>
              <a:t>17</a:t>
            </a:fld>
            <a:endParaRPr lang="en-US" dirty="0">
              <a:solidFill>
                <a:prstClr val="black"/>
              </a:solidFill>
            </a:endParaRPr>
          </a:p>
        </p:txBody>
      </p:sp>
      <p:pic>
        <p:nvPicPr>
          <p:cNvPr id="6" name="Picture 5" descr="Draft-1.8b.png"/>
          <p:cNvPicPr>
            <a:picLocks noChangeAspect="1"/>
          </p:cNvPicPr>
          <p:nvPr/>
        </p:nvPicPr>
        <p:blipFill>
          <a:blip r:embed="rId3" cstate="print"/>
          <a:srcRect l="9212" t="15628" r="8388" b="13263"/>
          <a:stretch>
            <a:fillRect/>
          </a:stretch>
        </p:blipFill>
        <p:spPr>
          <a:xfrm>
            <a:off x="7882888" y="28110"/>
            <a:ext cx="1261112" cy="1284941"/>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85750" y="4090800"/>
          <a:ext cx="4240213" cy="2632075"/>
        </p:xfrm>
        <a:graphic>
          <a:graphicData uri="http://schemas.openxmlformats.org/presentationml/2006/ole">
            <p:oleObj spid="_x0000_s2050" name="Document" r:id="rId4" imgW="5486400" imgH="2764536" progId="Word.Document.8">
              <p:embed/>
            </p:oleObj>
          </a:graphicData>
        </a:graphic>
      </p:graphicFrame>
      <p:graphicFrame>
        <p:nvGraphicFramePr>
          <p:cNvPr id="1027" name="Object 3"/>
          <p:cNvGraphicFramePr>
            <a:graphicFrameLocks noChangeAspect="1"/>
          </p:cNvGraphicFramePr>
          <p:nvPr/>
        </p:nvGraphicFramePr>
        <p:xfrm>
          <a:off x="258763" y="1344425"/>
          <a:ext cx="4265612" cy="2663825"/>
        </p:xfrm>
        <a:graphic>
          <a:graphicData uri="http://schemas.openxmlformats.org/presentationml/2006/ole">
            <p:oleObj spid="_x0000_s2051" name="Worksheet" r:id="rId5" imgW="9450119" imgH="5906324" progId="Excel.Sheet.8">
              <p:embed/>
            </p:oleObj>
          </a:graphicData>
        </a:graphic>
      </p:graphicFrame>
      <p:sp>
        <p:nvSpPr>
          <p:cNvPr id="1029" name="Text Box 56"/>
          <p:cNvSpPr txBox="1">
            <a:spLocks noChangeArrowheads="1"/>
          </p:cNvSpPr>
          <p:nvPr/>
        </p:nvSpPr>
        <p:spPr bwMode="auto">
          <a:xfrm>
            <a:off x="2492375" y="4997450"/>
            <a:ext cx="1709738" cy="769938"/>
          </a:xfrm>
          <a:prstGeom prst="rect">
            <a:avLst/>
          </a:prstGeom>
          <a:solidFill>
            <a:schemeClr val="bg1"/>
          </a:solidFill>
          <a:ln w="9525">
            <a:noFill/>
            <a:miter lim="800000"/>
            <a:headEnd/>
            <a:tailEnd/>
          </a:ln>
        </p:spPr>
        <p:txBody>
          <a:bodyPr wrap="square">
            <a:prstTxWarp prst="textNoShape">
              <a:avLst/>
            </a:prstTxWarp>
            <a:spAutoFit/>
          </a:bodyPr>
          <a:lstStyle/>
          <a:p>
            <a:pPr defTabSz="457200" fontAlgn="auto">
              <a:spcBef>
                <a:spcPts val="0"/>
              </a:spcBef>
              <a:spcAft>
                <a:spcPts val="0"/>
              </a:spcAft>
            </a:pPr>
            <a:r>
              <a:rPr lang="en-US" sz="1600" b="1" dirty="0">
                <a:solidFill>
                  <a:prstClr val="black"/>
                </a:solidFill>
                <a:latin typeface="Lucida Sans Unicode"/>
              </a:rPr>
              <a:t>Cruise Climb from 56-65K ft</a:t>
            </a:r>
          </a:p>
          <a:p>
            <a:pPr defTabSz="457200" fontAlgn="auto">
              <a:spcBef>
                <a:spcPts val="0"/>
              </a:spcBef>
              <a:spcAft>
                <a:spcPts val="0"/>
              </a:spcAft>
            </a:pPr>
            <a:r>
              <a:rPr lang="en-US" sz="1200" b="1" dirty="0">
                <a:solidFill>
                  <a:prstClr val="black"/>
                </a:solidFill>
                <a:latin typeface="Lucida Sans Unicode"/>
              </a:rPr>
              <a:t>(max takeoff weight)</a:t>
            </a:r>
          </a:p>
        </p:txBody>
      </p:sp>
      <p:sp>
        <p:nvSpPr>
          <p:cNvPr id="1030" name="Line 57"/>
          <p:cNvSpPr>
            <a:spLocks noChangeShapeType="1"/>
          </p:cNvSpPr>
          <p:nvPr/>
        </p:nvSpPr>
        <p:spPr bwMode="auto">
          <a:xfrm flipH="1" flipV="1">
            <a:off x="2030413" y="4533900"/>
            <a:ext cx="1249362" cy="496888"/>
          </a:xfrm>
          <a:prstGeom prst="line">
            <a:avLst/>
          </a:prstGeom>
          <a:noFill/>
          <a:ln w="15875">
            <a:solidFill>
              <a:schemeClr val="tx1"/>
            </a:solidFill>
            <a:round/>
            <a:headEnd/>
            <a:tailEnd type="triangle" w="med" len="med"/>
          </a:ln>
        </p:spPr>
        <p:txBody>
          <a:bodyPr wrap="none" anchor="ctr">
            <a:prstTxWarp prst="textNoShape">
              <a:avLst/>
            </a:prstTxWarp>
          </a:bodyPr>
          <a:lstStyle/>
          <a:p>
            <a:pPr defTabSz="457200" fontAlgn="auto">
              <a:spcBef>
                <a:spcPts val="0"/>
              </a:spcBef>
              <a:spcAft>
                <a:spcPts val="0"/>
              </a:spcAft>
            </a:pPr>
            <a:endParaRPr lang="en-US">
              <a:solidFill>
                <a:prstClr val="black"/>
              </a:solidFill>
              <a:latin typeface="Lucida Sans Unicode"/>
            </a:endParaRPr>
          </a:p>
        </p:txBody>
      </p:sp>
      <p:sp>
        <p:nvSpPr>
          <p:cNvPr id="1031" name="Line 58"/>
          <p:cNvSpPr>
            <a:spLocks noChangeShapeType="1"/>
          </p:cNvSpPr>
          <p:nvPr/>
        </p:nvSpPr>
        <p:spPr bwMode="auto">
          <a:xfrm flipV="1">
            <a:off x="3317875" y="4271963"/>
            <a:ext cx="884238" cy="750887"/>
          </a:xfrm>
          <a:prstGeom prst="line">
            <a:avLst/>
          </a:prstGeom>
          <a:noFill/>
          <a:ln w="15875">
            <a:solidFill>
              <a:schemeClr val="tx1"/>
            </a:solidFill>
            <a:round/>
            <a:headEnd/>
            <a:tailEnd type="triangle" w="med" len="med"/>
          </a:ln>
        </p:spPr>
        <p:txBody>
          <a:bodyPr wrap="none" anchor="ctr">
            <a:prstTxWarp prst="textNoShape">
              <a:avLst/>
            </a:prstTxWarp>
          </a:bodyPr>
          <a:lstStyle/>
          <a:p>
            <a:pPr defTabSz="457200" fontAlgn="auto">
              <a:spcBef>
                <a:spcPts val="0"/>
              </a:spcBef>
              <a:spcAft>
                <a:spcPts val="0"/>
              </a:spcAft>
            </a:pPr>
            <a:endParaRPr lang="en-US">
              <a:solidFill>
                <a:prstClr val="black"/>
              </a:solidFill>
              <a:latin typeface="Lucida Sans Unicode"/>
            </a:endParaRPr>
          </a:p>
        </p:txBody>
      </p:sp>
      <p:sp>
        <p:nvSpPr>
          <p:cNvPr id="1032" name="Slide Number Placeholder 4"/>
          <p:cNvSpPr>
            <a:spLocks noGrp="1"/>
          </p:cNvSpPr>
          <p:nvPr>
            <p:ph type="sldNum" sz="quarter" idx="10"/>
          </p:nvPr>
        </p:nvSpPr>
        <p:spPr>
          <a:xfrm>
            <a:off x="8686800" y="6477000"/>
            <a:ext cx="457200" cy="381000"/>
          </a:xfrm>
          <a:noFill/>
        </p:spPr>
        <p:txBody>
          <a:bodyPr/>
          <a:lstStyle/>
          <a:p>
            <a:pPr defTabSz="966788"/>
            <a:fld id="{6ABC4AA0-D196-F94A-A8EB-07C01F8C1B0F}" type="slidenum">
              <a:rPr lang="en-US">
                <a:solidFill>
                  <a:prstClr val="black"/>
                </a:solidFill>
                <a:latin typeface="Arial" charset="0"/>
              </a:rPr>
              <a:pPr defTabSz="966788"/>
              <a:t>18</a:t>
            </a:fld>
            <a:endParaRPr lang="en-US">
              <a:solidFill>
                <a:prstClr val="black"/>
              </a:solidFill>
              <a:latin typeface="Arial" charset="0"/>
            </a:endParaRPr>
          </a:p>
        </p:txBody>
      </p:sp>
      <p:pic>
        <p:nvPicPr>
          <p:cNvPr id="12" name="Picture 4" descr="image2sec-2010-0902-130556.jpg"/>
          <p:cNvPicPr>
            <a:picLocks noChangeAspect="1"/>
          </p:cNvPicPr>
          <p:nvPr/>
        </p:nvPicPr>
        <p:blipFill>
          <a:blip r:embed="rId6" cstate="print"/>
          <a:srcRect/>
          <a:stretch>
            <a:fillRect/>
          </a:stretch>
        </p:blipFill>
        <p:spPr bwMode="auto">
          <a:xfrm>
            <a:off x="4906680" y="3903663"/>
            <a:ext cx="3780120" cy="2835090"/>
          </a:xfrm>
          <a:prstGeom prst="rect">
            <a:avLst/>
          </a:prstGeom>
          <a:noFill/>
          <a:ln w="9525">
            <a:noFill/>
            <a:miter lim="800000"/>
            <a:headEnd/>
            <a:tailEnd/>
          </a:ln>
        </p:spPr>
      </p:pic>
      <p:pic>
        <p:nvPicPr>
          <p:cNvPr id="13" name="Picture 7" descr="AV-6 1st Flt - EAFB in background_sm.jpg"/>
          <p:cNvPicPr>
            <a:picLocks noChangeAspect="1"/>
          </p:cNvPicPr>
          <p:nvPr/>
        </p:nvPicPr>
        <p:blipFill>
          <a:blip r:embed="rId7" cstate="print"/>
          <a:srcRect l="4399" t="7124" r="5105" b="13808"/>
          <a:stretch>
            <a:fillRect/>
          </a:stretch>
        </p:blipFill>
        <p:spPr bwMode="auto">
          <a:xfrm>
            <a:off x="4754282" y="1349184"/>
            <a:ext cx="4114800" cy="2438400"/>
          </a:xfrm>
          <a:prstGeom prst="rect">
            <a:avLst/>
          </a:prstGeom>
          <a:noFill/>
          <a:ln w="9525">
            <a:noFill/>
            <a:miter lim="800000"/>
            <a:headEnd/>
            <a:tailEnd/>
          </a:ln>
        </p:spPr>
      </p:pic>
      <p:sp>
        <p:nvSpPr>
          <p:cNvPr id="11" name="TextBox 10"/>
          <p:cNvSpPr txBox="1"/>
          <p:nvPr/>
        </p:nvSpPr>
        <p:spPr>
          <a:xfrm>
            <a:off x="5109882" y="4090800"/>
            <a:ext cx="3212353" cy="646331"/>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Lucida Sans Unicode"/>
              </a:rPr>
              <a:t>Hurricane Earl’s eye as seen from the GH</a:t>
            </a:r>
            <a:endParaRPr lang="en-US" dirty="0">
              <a:solidFill>
                <a:prstClr val="black"/>
              </a:solidFill>
              <a:latin typeface="Lucida Sans Unicode"/>
            </a:endParaRPr>
          </a:p>
        </p:txBody>
      </p:sp>
      <p:pic>
        <p:nvPicPr>
          <p:cNvPr id="15" name="Picture 19"/>
          <p:cNvPicPr>
            <a:picLocks noChangeAspect="1" noChangeArrowheads="1"/>
          </p:cNvPicPr>
          <p:nvPr/>
        </p:nvPicPr>
        <p:blipFill>
          <a:blip r:embed="rId8" cstate="print"/>
          <a:srcRect/>
          <a:stretch>
            <a:fillRect/>
          </a:stretch>
        </p:blipFill>
        <p:spPr bwMode="auto">
          <a:xfrm>
            <a:off x="50800" y="52387"/>
            <a:ext cx="659130" cy="594360"/>
          </a:xfrm>
          <a:prstGeom prst="rect">
            <a:avLst/>
          </a:prstGeom>
          <a:noFill/>
          <a:ln w="9525">
            <a:noFill/>
            <a:miter lim="800000"/>
            <a:headEnd/>
            <a:tailEnd/>
          </a:ln>
        </p:spPr>
      </p:pic>
      <p:pic>
        <p:nvPicPr>
          <p:cNvPr id="14" name="Picture 13" descr="Draft-1.8b.png"/>
          <p:cNvPicPr>
            <a:picLocks noChangeAspect="1"/>
          </p:cNvPicPr>
          <p:nvPr/>
        </p:nvPicPr>
        <p:blipFill>
          <a:blip r:embed="rId9" cstate="print"/>
          <a:srcRect l="9212" t="15628" r="8388" b="13263"/>
          <a:stretch>
            <a:fillRect/>
          </a:stretch>
        </p:blipFill>
        <p:spPr>
          <a:xfrm>
            <a:off x="7882888" y="28110"/>
            <a:ext cx="1261112" cy="1284941"/>
          </a:xfrm>
          <a:prstGeom prst="rect">
            <a:avLst/>
          </a:prstGeom>
        </p:spPr>
      </p:pic>
      <p:sp>
        <p:nvSpPr>
          <p:cNvPr id="16" name="Title 12"/>
          <p:cNvSpPr>
            <a:spLocks noGrp="1"/>
          </p:cNvSpPr>
          <p:nvPr>
            <p:ph type="title"/>
          </p:nvPr>
        </p:nvSpPr>
        <p:spPr>
          <a:xfrm>
            <a:off x="651433" y="20641"/>
            <a:ext cx="8229600" cy="1143000"/>
          </a:xfrm>
        </p:spPr>
        <p:txBody>
          <a:bodyPr>
            <a:normAutofit/>
          </a:bodyPr>
          <a:lstStyle/>
          <a:p>
            <a:pPr lvl="0"/>
            <a:r>
              <a:rPr lang="en-US" dirty="0" smtClean="0"/>
              <a:t>NASA’s Global Hawk UAS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DFRCFS01\dfratell$\My Documents\3 - My Graphics\1- NASA related\Global Hawk - Mission Related\HS3 related\HS3 2012-13 Inst. Config Overview v1.jpg"/>
          <p:cNvPicPr>
            <a:picLocks noChangeAspect="1" noChangeArrowheads="1"/>
          </p:cNvPicPr>
          <p:nvPr/>
        </p:nvPicPr>
        <p:blipFill>
          <a:blip r:embed="rId3" cstate="print"/>
          <a:srcRect t="48863"/>
          <a:stretch>
            <a:fillRect/>
          </a:stretch>
        </p:blipFill>
        <p:spPr bwMode="auto">
          <a:xfrm>
            <a:off x="1217408" y="1019497"/>
            <a:ext cx="6665480" cy="2702030"/>
          </a:xfrm>
          <a:prstGeom prst="rect">
            <a:avLst/>
          </a:prstGeom>
          <a:noFill/>
        </p:spPr>
      </p:pic>
      <p:sp>
        <p:nvSpPr>
          <p:cNvPr id="17" name="Title 16"/>
          <p:cNvSpPr>
            <a:spLocks noGrp="1"/>
          </p:cNvSpPr>
          <p:nvPr>
            <p:ph type="title"/>
          </p:nvPr>
        </p:nvSpPr>
        <p:spPr>
          <a:xfrm>
            <a:off x="666374" y="20641"/>
            <a:ext cx="8229600" cy="958334"/>
          </a:xfrm>
        </p:spPr>
        <p:txBody>
          <a:bodyPr/>
          <a:lstStyle/>
          <a:p>
            <a:r>
              <a:rPr lang="en-US" dirty="0" smtClean="0"/>
              <a:t>Environmental Payload</a:t>
            </a:r>
            <a:endParaRPr lang="en-US" dirty="0"/>
          </a:p>
        </p:txBody>
      </p:sp>
      <p:sp>
        <p:nvSpPr>
          <p:cNvPr id="7" name="TextBox 6"/>
          <p:cNvSpPr txBox="1"/>
          <p:nvPr/>
        </p:nvSpPr>
        <p:spPr>
          <a:xfrm>
            <a:off x="3971845" y="978975"/>
            <a:ext cx="1485916"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Lucida Sans Unicode"/>
              </a:rPr>
              <a:t>2013-2014</a:t>
            </a:r>
            <a:endParaRPr lang="en-US" dirty="0">
              <a:solidFill>
                <a:prstClr val="black"/>
              </a:solidFill>
              <a:latin typeface="Lucida Sans Unicode"/>
            </a:endParaRPr>
          </a:p>
        </p:txBody>
      </p:sp>
      <p:pic>
        <p:nvPicPr>
          <p:cNvPr id="10" name="Picture 19"/>
          <p:cNvPicPr>
            <a:picLocks noChangeAspect="1" noChangeArrowheads="1"/>
          </p:cNvPicPr>
          <p:nvPr/>
        </p:nvPicPr>
        <p:blipFill>
          <a:blip r:embed="rId4" cstate="print"/>
          <a:srcRect/>
          <a:stretch>
            <a:fillRect/>
          </a:stretch>
        </p:blipFill>
        <p:spPr bwMode="auto">
          <a:xfrm>
            <a:off x="50800" y="52387"/>
            <a:ext cx="659130" cy="594360"/>
          </a:xfrm>
          <a:prstGeom prst="rect">
            <a:avLst/>
          </a:prstGeom>
          <a:noFill/>
          <a:ln w="9525">
            <a:noFill/>
            <a:miter lim="800000"/>
            <a:headEnd/>
            <a:tailEnd/>
          </a:ln>
        </p:spPr>
      </p:pic>
      <p:pic>
        <p:nvPicPr>
          <p:cNvPr id="18" name="Picture 17" descr="Draft-1.8b.png"/>
          <p:cNvPicPr>
            <a:picLocks noChangeAspect="1"/>
          </p:cNvPicPr>
          <p:nvPr/>
        </p:nvPicPr>
        <p:blipFill>
          <a:blip r:embed="rId5" cstate="print"/>
          <a:srcRect l="9212" t="15628" r="8388" b="13263"/>
          <a:stretch>
            <a:fillRect/>
          </a:stretch>
        </p:blipFill>
        <p:spPr>
          <a:xfrm>
            <a:off x="7882888" y="28110"/>
            <a:ext cx="1261112" cy="1284941"/>
          </a:xfrm>
          <a:prstGeom prst="rect">
            <a:avLst/>
          </a:prstGeom>
        </p:spPr>
      </p:pic>
      <p:sp>
        <p:nvSpPr>
          <p:cNvPr id="12" name="TextBox 11"/>
          <p:cNvSpPr txBox="1"/>
          <p:nvPr/>
        </p:nvSpPr>
        <p:spPr>
          <a:xfrm>
            <a:off x="2091759" y="3167529"/>
            <a:ext cx="853043" cy="369332"/>
          </a:xfrm>
          <a:prstGeom prst="rect">
            <a:avLst/>
          </a:prstGeom>
          <a:noFill/>
        </p:spPr>
        <p:txBody>
          <a:bodyPr wrap="none" rtlCol="0">
            <a:spAutoFit/>
          </a:bodyPr>
          <a:lstStyle/>
          <a:p>
            <a:pPr defTabSz="457200" fontAlgn="auto">
              <a:spcBef>
                <a:spcPts val="0"/>
              </a:spcBef>
              <a:spcAft>
                <a:spcPts val="0"/>
              </a:spcAft>
            </a:pPr>
            <a:r>
              <a:rPr lang="en-US" dirty="0" smtClean="0">
                <a:solidFill>
                  <a:srgbClr val="DA1F28"/>
                </a:solidFill>
                <a:latin typeface="Lucida Sans Unicode"/>
              </a:rPr>
              <a:t>NOAA</a:t>
            </a:r>
            <a:endParaRPr lang="en-US" dirty="0">
              <a:solidFill>
                <a:srgbClr val="DA1F28"/>
              </a:solidFill>
              <a:latin typeface="Lucida Sans Unicode"/>
            </a:endParaRPr>
          </a:p>
        </p:txBody>
      </p:sp>
      <p:sp>
        <p:nvSpPr>
          <p:cNvPr id="13" name="TextBox 12"/>
          <p:cNvSpPr txBox="1"/>
          <p:nvPr/>
        </p:nvSpPr>
        <p:spPr>
          <a:xfrm>
            <a:off x="4187745" y="3581684"/>
            <a:ext cx="1063813" cy="369332"/>
          </a:xfrm>
          <a:prstGeom prst="rect">
            <a:avLst/>
          </a:prstGeom>
          <a:noFill/>
        </p:spPr>
        <p:txBody>
          <a:bodyPr wrap="none" rtlCol="0">
            <a:spAutoFit/>
          </a:bodyPr>
          <a:lstStyle/>
          <a:p>
            <a:pPr defTabSz="457200" fontAlgn="auto">
              <a:spcBef>
                <a:spcPts val="0"/>
              </a:spcBef>
              <a:spcAft>
                <a:spcPts val="0"/>
              </a:spcAft>
            </a:pPr>
            <a:r>
              <a:rPr lang="en-US" dirty="0" smtClean="0">
                <a:solidFill>
                  <a:srgbClr val="DA1F28"/>
                </a:solidFill>
                <a:latin typeface="Lucida Sans Unicode"/>
              </a:rPr>
              <a:t>U. </a:t>
            </a:r>
            <a:r>
              <a:rPr lang="en-US" dirty="0" err="1" smtClean="0">
                <a:solidFill>
                  <a:srgbClr val="DA1F28"/>
                </a:solidFill>
                <a:latin typeface="Lucida Sans Unicode"/>
              </a:rPr>
              <a:t>Wisc</a:t>
            </a:r>
            <a:r>
              <a:rPr lang="en-US" dirty="0" smtClean="0">
                <a:solidFill>
                  <a:srgbClr val="DA1F28"/>
                </a:solidFill>
                <a:latin typeface="Lucida Sans Unicode"/>
              </a:rPr>
              <a:t>.</a:t>
            </a:r>
            <a:endParaRPr lang="en-US" dirty="0">
              <a:solidFill>
                <a:srgbClr val="DA1F28"/>
              </a:solidFill>
              <a:latin typeface="Lucida Sans Unicode"/>
            </a:endParaRPr>
          </a:p>
        </p:txBody>
      </p:sp>
      <p:sp>
        <p:nvSpPr>
          <p:cNvPr id="14" name="TextBox 13"/>
          <p:cNvSpPr txBox="1"/>
          <p:nvPr/>
        </p:nvSpPr>
        <p:spPr>
          <a:xfrm>
            <a:off x="7029845" y="3352195"/>
            <a:ext cx="1493693" cy="369332"/>
          </a:xfrm>
          <a:prstGeom prst="rect">
            <a:avLst/>
          </a:prstGeom>
          <a:noFill/>
        </p:spPr>
        <p:txBody>
          <a:bodyPr wrap="none" rtlCol="0">
            <a:spAutoFit/>
          </a:bodyPr>
          <a:lstStyle/>
          <a:p>
            <a:pPr defTabSz="457200" fontAlgn="auto">
              <a:spcBef>
                <a:spcPts val="0"/>
              </a:spcBef>
              <a:spcAft>
                <a:spcPts val="0"/>
              </a:spcAft>
            </a:pPr>
            <a:r>
              <a:rPr lang="en-US" dirty="0" smtClean="0">
                <a:solidFill>
                  <a:srgbClr val="DA1F28"/>
                </a:solidFill>
                <a:latin typeface="Lucida Sans Unicode"/>
              </a:rPr>
              <a:t>NASA/GSFC</a:t>
            </a:r>
            <a:endParaRPr lang="en-US" dirty="0">
              <a:solidFill>
                <a:srgbClr val="DA1F28"/>
              </a:solidFill>
              <a:latin typeface="Lucida Sans Unicode"/>
            </a:endParaRPr>
          </a:p>
        </p:txBody>
      </p:sp>
      <p:sp>
        <p:nvSpPr>
          <p:cNvPr id="15" name="TextBox 14"/>
          <p:cNvSpPr txBox="1"/>
          <p:nvPr/>
        </p:nvSpPr>
        <p:spPr>
          <a:xfrm>
            <a:off x="2267672" y="3951016"/>
            <a:ext cx="1623198"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white"/>
                </a:solidFill>
                <a:latin typeface="Lucida Sans Unicode"/>
              </a:rPr>
              <a:t>Temperature</a:t>
            </a:r>
            <a:endParaRPr lang="en-US" dirty="0">
              <a:solidFill>
                <a:prstClr val="white"/>
              </a:solidFill>
              <a:latin typeface="Lucida Sans Unicode"/>
            </a:endParaRPr>
          </a:p>
        </p:txBody>
      </p:sp>
      <p:sp>
        <p:nvSpPr>
          <p:cNvPr id="19" name="TextBox 18"/>
          <p:cNvSpPr txBox="1"/>
          <p:nvPr/>
        </p:nvSpPr>
        <p:spPr>
          <a:xfrm>
            <a:off x="1673411" y="5099139"/>
            <a:ext cx="2141669"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white"/>
                </a:solidFill>
                <a:latin typeface="Lucida Sans Unicode"/>
              </a:rPr>
              <a:t>Relative Humidity</a:t>
            </a:r>
            <a:endParaRPr lang="en-US" dirty="0">
              <a:solidFill>
                <a:prstClr val="white"/>
              </a:solidFill>
              <a:latin typeface="Lucida Sans Unicode"/>
            </a:endParaRPr>
          </a:p>
        </p:txBody>
      </p:sp>
      <p:sp>
        <p:nvSpPr>
          <p:cNvPr id="20" name="TextBox 19"/>
          <p:cNvSpPr txBox="1"/>
          <p:nvPr/>
        </p:nvSpPr>
        <p:spPr>
          <a:xfrm>
            <a:off x="2277860" y="4111151"/>
            <a:ext cx="4588516" cy="369332"/>
          </a:xfrm>
          <a:prstGeom prst="rect">
            <a:avLst/>
          </a:prstGeom>
          <a:solidFill>
            <a:srgbClr val="FFFFFF"/>
          </a:solidFill>
        </p:spPr>
        <p:txBody>
          <a:bodyPr wrap="none" rtlCol="0">
            <a:spAutoFit/>
          </a:bodyPr>
          <a:lstStyle/>
          <a:p>
            <a:pPr defTabSz="457200" fontAlgn="auto">
              <a:spcBef>
                <a:spcPts val="0"/>
              </a:spcBef>
              <a:spcAft>
                <a:spcPts val="0"/>
              </a:spcAft>
            </a:pPr>
            <a:r>
              <a:rPr lang="en-US" dirty="0" err="1" smtClean="0">
                <a:solidFill>
                  <a:prstClr val="black"/>
                </a:solidFill>
                <a:latin typeface="Lucida Sans Unicode"/>
              </a:rPr>
              <a:t>TWiLiTE</a:t>
            </a:r>
            <a:r>
              <a:rPr lang="en-US" dirty="0" smtClean="0">
                <a:solidFill>
                  <a:prstClr val="black"/>
                </a:solidFill>
                <a:latin typeface="Lucida Sans Unicode"/>
              </a:rPr>
              <a:t> wind </a:t>
            </a:r>
            <a:r>
              <a:rPr lang="en-US" dirty="0" err="1" smtClean="0">
                <a:solidFill>
                  <a:prstClr val="black"/>
                </a:solidFill>
                <a:latin typeface="Lucida Sans Unicode"/>
              </a:rPr>
              <a:t>lidar</a:t>
            </a:r>
            <a:r>
              <a:rPr lang="en-US" dirty="0" smtClean="0">
                <a:solidFill>
                  <a:prstClr val="black"/>
                </a:solidFill>
                <a:latin typeface="Lucida Sans Unicode"/>
              </a:rPr>
              <a:t> to be added in 2013</a:t>
            </a:r>
            <a:endParaRPr lang="en-US" dirty="0">
              <a:solidFill>
                <a:prstClr val="black"/>
              </a:solidFill>
              <a:latin typeface="Lucida Sans Unicode"/>
            </a:endParaRPr>
          </a:p>
        </p:txBody>
      </p:sp>
      <p:grpSp>
        <p:nvGrpSpPr>
          <p:cNvPr id="2" name="Group 22"/>
          <p:cNvGrpSpPr/>
          <p:nvPr/>
        </p:nvGrpSpPr>
        <p:grpSpPr>
          <a:xfrm>
            <a:off x="1673411" y="4416983"/>
            <a:ext cx="5930392" cy="2102976"/>
            <a:chOff x="50800" y="978975"/>
            <a:chExt cx="5930392" cy="2102976"/>
          </a:xfrm>
        </p:grpSpPr>
        <p:pic>
          <p:nvPicPr>
            <p:cNvPr id="21" name="Picture 20" descr="LOSwinds2016minus12s66.png"/>
            <p:cNvPicPr>
              <a:picLocks noChangeAspect="1"/>
            </p:cNvPicPr>
            <p:nvPr/>
          </p:nvPicPr>
          <p:blipFill>
            <a:blip r:embed="rId6" cstate="print"/>
            <a:srcRect l="2593" r="4568"/>
            <a:stretch>
              <a:fillRect/>
            </a:stretch>
          </p:blipFill>
          <p:spPr>
            <a:xfrm>
              <a:off x="50800" y="978975"/>
              <a:ext cx="5930392" cy="2102976"/>
            </a:xfrm>
            <a:prstGeom prst="rect">
              <a:avLst/>
            </a:prstGeom>
          </p:spPr>
        </p:pic>
        <p:sp>
          <p:nvSpPr>
            <p:cNvPr id="22" name="TextBox 21"/>
            <p:cNvSpPr txBox="1"/>
            <p:nvPr/>
          </p:nvSpPr>
          <p:spPr>
            <a:xfrm>
              <a:off x="1239449" y="2349500"/>
              <a:ext cx="2087794" cy="369332"/>
            </a:xfrm>
            <a:prstGeom prst="rect">
              <a:avLst/>
            </a:prstGeom>
            <a:noFill/>
          </p:spPr>
          <p:txBody>
            <a:bodyPr wrap="none" rtlCol="0">
              <a:spAutoFit/>
            </a:bodyPr>
            <a:lstStyle/>
            <a:p>
              <a:pPr defTabSz="457200" fontAlgn="auto">
                <a:spcBef>
                  <a:spcPts val="0"/>
                </a:spcBef>
                <a:spcAft>
                  <a:spcPts val="0"/>
                </a:spcAft>
              </a:pPr>
              <a:r>
                <a:rPr lang="en-US" dirty="0" smtClean="0">
                  <a:solidFill>
                    <a:srgbClr val="FFFFFF"/>
                  </a:solidFill>
                  <a:latin typeface="Lucida Sans Unicode"/>
                </a:rPr>
                <a:t>Rocky Mountains</a:t>
              </a:r>
              <a:endParaRPr lang="en-US" dirty="0">
                <a:solidFill>
                  <a:srgbClr val="FFFFFF"/>
                </a:solidFill>
                <a:latin typeface="Lucida Sans Unicode"/>
              </a:endParaRPr>
            </a:p>
          </p:txBody>
        </p:sp>
      </p:grpSp>
      <p:sp>
        <p:nvSpPr>
          <p:cNvPr id="24" name="TextBox 23"/>
          <p:cNvSpPr txBox="1"/>
          <p:nvPr/>
        </p:nvSpPr>
        <p:spPr>
          <a:xfrm>
            <a:off x="5371052" y="3536861"/>
            <a:ext cx="1493693" cy="369332"/>
          </a:xfrm>
          <a:prstGeom prst="rect">
            <a:avLst/>
          </a:prstGeom>
          <a:noFill/>
        </p:spPr>
        <p:txBody>
          <a:bodyPr wrap="none" rtlCol="0">
            <a:spAutoFit/>
          </a:bodyPr>
          <a:lstStyle/>
          <a:p>
            <a:pPr defTabSz="457200" fontAlgn="auto">
              <a:spcBef>
                <a:spcPts val="0"/>
              </a:spcBef>
              <a:spcAft>
                <a:spcPts val="0"/>
              </a:spcAft>
            </a:pPr>
            <a:r>
              <a:rPr lang="en-US" dirty="0" smtClean="0">
                <a:solidFill>
                  <a:srgbClr val="DA1F28"/>
                </a:solidFill>
                <a:latin typeface="Lucida Sans Unicode"/>
              </a:rPr>
              <a:t>NASA/GSFC</a:t>
            </a:r>
            <a:endParaRPr lang="en-US" dirty="0">
              <a:solidFill>
                <a:srgbClr val="DA1F28"/>
              </a:solidFill>
              <a:latin typeface="Lucida Sans Unicode"/>
            </a:endParaRP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143000" y="0"/>
            <a:ext cx="7467600" cy="9144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28675" name="Text Box 3"/>
          <p:cNvSpPr txBox="1">
            <a:spLocks noChangeArrowheads="1"/>
          </p:cNvSpPr>
          <p:nvPr/>
        </p:nvSpPr>
        <p:spPr bwMode="auto">
          <a:xfrm>
            <a:off x="304800" y="1295400"/>
            <a:ext cx="4419600" cy="2786063"/>
          </a:xfrm>
          <a:prstGeom prst="rect">
            <a:avLst/>
          </a:prstGeom>
          <a:noFill/>
          <a:ln w="12700">
            <a:solidFill>
              <a:schemeClr val="accent2"/>
            </a:solidFill>
            <a:miter lim="800000"/>
            <a:headEnd/>
            <a:tailEnd/>
          </a:ln>
        </p:spPr>
        <p:txBody>
          <a:bodyPr>
            <a:spAutoFit/>
          </a:bodyPr>
          <a:lstStyle/>
          <a:p>
            <a:pPr>
              <a:spcBef>
                <a:spcPct val="50000"/>
              </a:spcBef>
              <a:buFontTx/>
              <a:buChar char="•"/>
            </a:pPr>
            <a:r>
              <a:rPr lang="en-US" sz="1400" dirty="0">
                <a:solidFill>
                  <a:srgbClr val="0033CC"/>
                </a:solidFill>
                <a:ea typeface="ＭＳ Ｐゴシック" pitchFamily="1" charset="-128"/>
              </a:rPr>
              <a:t>The </a:t>
            </a:r>
            <a:r>
              <a:rPr lang="en-US" sz="1400" dirty="0" err="1">
                <a:solidFill>
                  <a:srgbClr val="0033CC"/>
                </a:solidFill>
                <a:ea typeface="ＭＳ Ｐゴシック" pitchFamily="1" charset="-128"/>
              </a:rPr>
              <a:t>TWiLiTE</a:t>
            </a:r>
            <a:r>
              <a:rPr lang="en-US" sz="1400" dirty="0">
                <a:solidFill>
                  <a:srgbClr val="0033CC"/>
                </a:solidFill>
                <a:ea typeface="ＭＳ Ｐゴシック" pitchFamily="1" charset="-128"/>
              </a:rPr>
              <a:t> instrument is a compact, rugged direct detection scanning Doppler </a:t>
            </a:r>
            <a:r>
              <a:rPr lang="en-US" sz="1400" dirty="0" err="1">
                <a:solidFill>
                  <a:srgbClr val="0033CC"/>
                </a:solidFill>
                <a:ea typeface="ＭＳ Ｐゴシック" pitchFamily="1" charset="-128"/>
              </a:rPr>
              <a:t>lidar</a:t>
            </a:r>
            <a:r>
              <a:rPr lang="en-US" sz="1400" dirty="0">
                <a:solidFill>
                  <a:srgbClr val="0033CC"/>
                </a:solidFill>
                <a:ea typeface="ＭＳ Ｐゴシック" pitchFamily="1" charset="-128"/>
              </a:rPr>
              <a:t> designed to measure wind profiles in clear air from 20 km to the surface. </a:t>
            </a:r>
          </a:p>
          <a:p>
            <a:pPr>
              <a:spcBef>
                <a:spcPct val="50000"/>
              </a:spcBef>
              <a:buFontTx/>
              <a:buChar char="•"/>
            </a:pPr>
            <a:r>
              <a:rPr lang="en-US" sz="1400" dirty="0">
                <a:solidFill>
                  <a:srgbClr val="0033CC"/>
                </a:solidFill>
                <a:ea typeface="ＭＳ Ｐゴシック" pitchFamily="1" charset="-128"/>
              </a:rPr>
              <a:t> </a:t>
            </a:r>
            <a:r>
              <a:rPr lang="en-US" sz="1400" dirty="0" err="1">
                <a:solidFill>
                  <a:srgbClr val="0033CC"/>
                </a:solidFill>
                <a:ea typeface="ＭＳ Ｐゴシック" pitchFamily="1" charset="-128"/>
              </a:rPr>
              <a:t>TWiLiTE</a:t>
            </a:r>
            <a:r>
              <a:rPr lang="en-US" sz="1400" dirty="0">
                <a:solidFill>
                  <a:srgbClr val="0033CC"/>
                </a:solidFill>
                <a:ea typeface="ＭＳ Ｐゴシック" pitchFamily="1" charset="-128"/>
              </a:rPr>
              <a:t>  operates autonomously on NASA research aircraft (ER-2, DC-8, WB-57, Global Hawk).  </a:t>
            </a:r>
          </a:p>
          <a:p>
            <a:pPr>
              <a:spcBef>
                <a:spcPct val="50000"/>
              </a:spcBef>
              <a:buFontTx/>
              <a:buChar char="•"/>
            </a:pPr>
            <a:r>
              <a:rPr lang="en-US" sz="1400" dirty="0">
                <a:solidFill>
                  <a:srgbClr val="0033CC"/>
                </a:solidFill>
                <a:ea typeface="ＭＳ Ｐゴシック" pitchFamily="1" charset="-128"/>
              </a:rPr>
              <a:t> </a:t>
            </a:r>
            <a:r>
              <a:rPr lang="en-US" sz="1400" dirty="0" smtClean="0">
                <a:solidFill>
                  <a:srgbClr val="0033CC"/>
                </a:solidFill>
                <a:ea typeface="ＭＳ Ｐゴシック" pitchFamily="1" charset="-128"/>
              </a:rPr>
              <a:t>Engineering </a:t>
            </a:r>
            <a:r>
              <a:rPr lang="en-US" sz="1400" dirty="0">
                <a:solidFill>
                  <a:srgbClr val="0033CC"/>
                </a:solidFill>
                <a:ea typeface="ＭＳ Ｐゴシック" pitchFamily="1" charset="-128"/>
              </a:rPr>
              <a:t>flight tests on the NASA ER-2 in </a:t>
            </a:r>
            <a:r>
              <a:rPr lang="en-US" sz="1400" dirty="0" smtClean="0">
                <a:solidFill>
                  <a:srgbClr val="0033CC"/>
                </a:solidFill>
                <a:ea typeface="ＭＳ Ｐゴシック" pitchFamily="1" charset="-128"/>
              </a:rPr>
              <a:t>2009 and 2011 </a:t>
            </a:r>
            <a:r>
              <a:rPr lang="en-US" sz="1400" dirty="0">
                <a:solidFill>
                  <a:srgbClr val="0033CC"/>
                </a:solidFill>
                <a:ea typeface="ＭＳ Ｐゴシック" pitchFamily="1" charset="-128"/>
              </a:rPr>
              <a:t>demonstrated autonomous operation of all major systems.</a:t>
            </a:r>
          </a:p>
          <a:p>
            <a:pPr>
              <a:spcBef>
                <a:spcPct val="50000"/>
              </a:spcBef>
              <a:buFontTx/>
              <a:buChar char="•"/>
            </a:pPr>
            <a:r>
              <a:rPr lang="en-US" sz="1400" dirty="0">
                <a:solidFill>
                  <a:srgbClr val="0033CC"/>
                </a:solidFill>
                <a:ea typeface="ＭＳ Ｐゴシック" pitchFamily="1" charset="-128"/>
              </a:rPr>
              <a:t> </a:t>
            </a:r>
            <a:r>
              <a:rPr lang="en-US" sz="1400" dirty="0" err="1">
                <a:solidFill>
                  <a:srgbClr val="0033CC"/>
                </a:solidFill>
                <a:ea typeface="ＭＳ Ｐゴシック" pitchFamily="1" charset="-128"/>
              </a:rPr>
              <a:t>TWiLiTE</a:t>
            </a:r>
            <a:r>
              <a:rPr lang="en-US" sz="1400" dirty="0">
                <a:solidFill>
                  <a:srgbClr val="0033CC"/>
                </a:solidFill>
                <a:ea typeface="ＭＳ Ｐゴシック" pitchFamily="1" charset="-128"/>
              </a:rPr>
              <a:t> will be reconfigured to fly on the NASA Global Hawk as part of the Hurricane and Severe Storm Sentinel Earth Venture Class Mission.  </a:t>
            </a:r>
          </a:p>
        </p:txBody>
      </p:sp>
      <p:sp>
        <p:nvSpPr>
          <p:cNvPr id="44036" name="Text Box 4"/>
          <p:cNvSpPr txBox="1">
            <a:spLocks noChangeArrowheads="1"/>
          </p:cNvSpPr>
          <p:nvPr/>
        </p:nvSpPr>
        <p:spPr bwMode="auto">
          <a:xfrm>
            <a:off x="990600" y="144463"/>
            <a:ext cx="6705600" cy="954107"/>
          </a:xfrm>
          <a:prstGeom prst="rect">
            <a:avLst/>
          </a:prstGeom>
          <a:noFill/>
          <a:ln w="9525">
            <a:noFill/>
            <a:miter lim="800000"/>
            <a:headEnd/>
            <a:tailEnd/>
          </a:ln>
        </p:spPr>
        <p:txBody>
          <a:bodyPr wrap="square">
            <a:spAutoFit/>
          </a:bodyPr>
          <a:lstStyle/>
          <a:p>
            <a:pPr algn="ctr">
              <a:defRPr/>
            </a:pPr>
            <a:r>
              <a:rPr lang="en-US" sz="2800" dirty="0" err="1">
                <a:solidFill>
                  <a:srgbClr val="0033CC"/>
                </a:solidFill>
                <a:latin typeface="Arial" pitchFamily="34" charset="0"/>
                <a:ea typeface="ＭＳ Ｐゴシック" charset="-128"/>
                <a:cs typeface="Arial" pitchFamily="34" charset="0"/>
              </a:rPr>
              <a:t>Tropospheric</a:t>
            </a:r>
            <a:r>
              <a:rPr lang="en-US" sz="2800" dirty="0">
                <a:solidFill>
                  <a:srgbClr val="0033CC"/>
                </a:solidFill>
                <a:latin typeface="Arial" pitchFamily="34" charset="0"/>
                <a:ea typeface="ＭＳ Ｐゴシック" charset="-128"/>
                <a:cs typeface="Arial" pitchFamily="34" charset="0"/>
              </a:rPr>
              <a:t> Wind </a:t>
            </a:r>
            <a:r>
              <a:rPr lang="en-US" sz="2800" dirty="0" err="1">
                <a:solidFill>
                  <a:srgbClr val="0033CC"/>
                </a:solidFill>
                <a:latin typeface="Arial" pitchFamily="34" charset="0"/>
                <a:ea typeface="ＭＳ Ｐゴシック" charset="-128"/>
                <a:cs typeface="Arial" pitchFamily="34" charset="0"/>
              </a:rPr>
              <a:t>Lidar</a:t>
            </a:r>
            <a:r>
              <a:rPr lang="en-US" sz="2800" dirty="0">
                <a:solidFill>
                  <a:srgbClr val="0033CC"/>
                </a:solidFill>
                <a:latin typeface="Arial" pitchFamily="34" charset="0"/>
                <a:ea typeface="ＭＳ Ｐゴシック" charset="-128"/>
                <a:cs typeface="Arial" pitchFamily="34" charset="0"/>
              </a:rPr>
              <a:t> Technology </a:t>
            </a:r>
            <a:r>
              <a:rPr lang="en-US" sz="2800" dirty="0" smtClean="0">
                <a:solidFill>
                  <a:srgbClr val="0033CC"/>
                </a:solidFill>
                <a:latin typeface="Arial" pitchFamily="34" charset="0"/>
                <a:ea typeface="ＭＳ Ｐゴシック" charset="-128"/>
                <a:cs typeface="Arial" pitchFamily="34" charset="0"/>
              </a:rPr>
              <a:t>Experiment (</a:t>
            </a:r>
            <a:r>
              <a:rPr lang="en-US" sz="2800" dirty="0" err="1">
                <a:solidFill>
                  <a:srgbClr val="0033CC"/>
                </a:solidFill>
                <a:latin typeface="Arial" pitchFamily="34" charset="0"/>
                <a:ea typeface="ＭＳ Ｐゴシック" charset="-128"/>
                <a:cs typeface="Arial" pitchFamily="34" charset="0"/>
              </a:rPr>
              <a:t>TWiLiTE</a:t>
            </a:r>
            <a:r>
              <a:rPr lang="en-US" sz="2800" dirty="0">
                <a:solidFill>
                  <a:srgbClr val="0033CC"/>
                </a:solidFill>
                <a:latin typeface="Arial" pitchFamily="34" charset="0"/>
                <a:ea typeface="ＭＳ Ｐゴシック" charset="-128"/>
                <a:cs typeface="Arial" pitchFamily="34" charset="0"/>
              </a:rPr>
              <a:t>) </a:t>
            </a:r>
            <a:r>
              <a:rPr lang="en-US" sz="2800" dirty="0" smtClean="0">
                <a:solidFill>
                  <a:srgbClr val="0033CC"/>
                </a:solidFill>
                <a:latin typeface="Arial" pitchFamily="34" charset="0"/>
                <a:ea typeface="ＭＳ Ｐゴシック" charset="-128"/>
                <a:cs typeface="Arial" pitchFamily="34" charset="0"/>
              </a:rPr>
              <a:t>IIP</a:t>
            </a:r>
            <a:endParaRPr lang="en-US" sz="2800" dirty="0">
              <a:solidFill>
                <a:srgbClr val="0033CC"/>
              </a:solidFill>
              <a:latin typeface="Arial" pitchFamily="34" charset="0"/>
              <a:ea typeface="ＭＳ Ｐゴシック" charset="-128"/>
              <a:cs typeface="Arial" pitchFamily="34" charset="0"/>
            </a:endParaRPr>
          </a:p>
        </p:txBody>
      </p:sp>
      <p:sp>
        <p:nvSpPr>
          <p:cNvPr id="44037" name="Text Box 5"/>
          <p:cNvSpPr txBox="1">
            <a:spLocks noChangeArrowheads="1"/>
          </p:cNvSpPr>
          <p:nvPr/>
        </p:nvSpPr>
        <p:spPr bwMode="auto">
          <a:xfrm>
            <a:off x="4800600" y="3680947"/>
            <a:ext cx="4046538" cy="336550"/>
          </a:xfrm>
          <a:prstGeom prst="rect">
            <a:avLst/>
          </a:prstGeom>
          <a:noFill/>
          <a:ln w="9525">
            <a:noFill/>
            <a:miter lim="800000"/>
            <a:headEnd/>
            <a:tailEnd/>
          </a:ln>
        </p:spPr>
        <p:txBody>
          <a:bodyPr wrap="none">
            <a:spAutoFit/>
          </a:bodyPr>
          <a:lstStyle/>
          <a:p>
            <a:pPr>
              <a:defRPr/>
            </a:pPr>
            <a:r>
              <a:rPr lang="en-US" sz="1600" dirty="0" err="1">
                <a:solidFill>
                  <a:schemeClr val="accent6"/>
                </a:solidFill>
                <a:latin typeface="Arial" charset="0"/>
                <a:ea typeface="ＭＳ Ｐゴシック" charset="-128"/>
                <a:cs typeface="+mn-cs"/>
              </a:rPr>
              <a:t>TWiLiTE</a:t>
            </a:r>
            <a:r>
              <a:rPr lang="en-US" sz="1600" dirty="0">
                <a:solidFill>
                  <a:schemeClr val="accent6"/>
                </a:solidFill>
                <a:latin typeface="Arial" charset="0"/>
                <a:ea typeface="ＭＳ Ｐゴシック" charset="-128"/>
                <a:cs typeface="+mn-cs"/>
              </a:rPr>
              <a:t> system configured for ER-2 </a:t>
            </a:r>
            <a:r>
              <a:rPr lang="en-US" sz="1600" dirty="0" err="1">
                <a:solidFill>
                  <a:schemeClr val="accent6"/>
                </a:solidFill>
                <a:latin typeface="Arial" charset="0"/>
                <a:ea typeface="ＭＳ Ｐゴシック" charset="-128"/>
                <a:cs typeface="+mn-cs"/>
              </a:rPr>
              <a:t>QBay</a:t>
            </a:r>
            <a:endParaRPr lang="en-US" sz="1600" dirty="0">
              <a:solidFill>
                <a:schemeClr val="accent6"/>
              </a:solidFill>
              <a:latin typeface="Arial" charset="0"/>
              <a:ea typeface="ＭＳ Ｐゴシック" charset="-128"/>
              <a:cs typeface="+mn-cs"/>
            </a:endParaRPr>
          </a:p>
        </p:txBody>
      </p:sp>
      <p:pic>
        <p:nvPicPr>
          <p:cNvPr id="28678" name="Picture 26" descr="TWiLiTE summary"/>
          <p:cNvPicPr>
            <a:picLocks noChangeAspect="1" noChangeArrowheads="1"/>
          </p:cNvPicPr>
          <p:nvPr/>
        </p:nvPicPr>
        <p:blipFill>
          <a:blip r:embed="rId3" cstate="print"/>
          <a:srcRect/>
          <a:stretch>
            <a:fillRect/>
          </a:stretch>
        </p:blipFill>
        <p:spPr bwMode="auto">
          <a:xfrm>
            <a:off x="5334000" y="1013947"/>
            <a:ext cx="3124200" cy="2667000"/>
          </a:xfrm>
          <a:prstGeom prst="rect">
            <a:avLst/>
          </a:prstGeom>
          <a:noFill/>
          <a:ln w="9525">
            <a:noFill/>
            <a:miter lim="800000"/>
            <a:headEnd/>
            <a:tailEnd/>
          </a:ln>
        </p:spPr>
      </p:pic>
      <p:pic>
        <p:nvPicPr>
          <p:cNvPr id="28679" name="Picture 30" descr="Measurement"/>
          <p:cNvPicPr>
            <a:picLocks noChangeAspect="1" noChangeArrowheads="1"/>
          </p:cNvPicPr>
          <p:nvPr/>
        </p:nvPicPr>
        <p:blipFill>
          <a:blip r:embed="rId4" cstate="print"/>
          <a:srcRect/>
          <a:stretch>
            <a:fillRect/>
          </a:stretch>
        </p:blipFill>
        <p:spPr bwMode="auto">
          <a:xfrm>
            <a:off x="228600" y="4191000"/>
            <a:ext cx="4343400" cy="2087563"/>
          </a:xfrm>
          <a:prstGeom prst="rect">
            <a:avLst/>
          </a:prstGeom>
          <a:noFill/>
          <a:ln w="9525">
            <a:noFill/>
            <a:miter lim="800000"/>
            <a:headEnd/>
            <a:tailEnd/>
          </a:ln>
        </p:spPr>
      </p:pic>
      <p:sp>
        <p:nvSpPr>
          <p:cNvPr id="12" name="Text Box 5"/>
          <p:cNvSpPr txBox="1">
            <a:spLocks noChangeArrowheads="1"/>
          </p:cNvSpPr>
          <p:nvPr/>
        </p:nvSpPr>
        <p:spPr bwMode="auto">
          <a:xfrm>
            <a:off x="4648200" y="5715000"/>
            <a:ext cx="4495800" cy="830263"/>
          </a:xfrm>
          <a:prstGeom prst="rect">
            <a:avLst/>
          </a:prstGeom>
          <a:noFill/>
          <a:ln w="9525">
            <a:noFill/>
            <a:miter lim="800000"/>
            <a:headEnd/>
            <a:tailEnd/>
          </a:ln>
        </p:spPr>
        <p:txBody>
          <a:bodyPr>
            <a:spAutoFit/>
          </a:bodyPr>
          <a:lstStyle/>
          <a:p>
            <a:pPr>
              <a:defRPr/>
            </a:pPr>
            <a:r>
              <a:rPr lang="en-US" sz="1200" dirty="0" err="1">
                <a:solidFill>
                  <a:schemeClr val="accent6"/>
                </a:solidFill>
                <a:latin typeface="Arial" charset="0"/>
                <a:ea typeface="ＭＳ Ｐゴシック" charset="-128"/>
                <a:cs typeface="+mn-cs"/>
              </a:rPr>
              <a:t>TWiLiTE</a:t>
            </a:r>
            <a:r>
              <a:rPr lang="en-US" sz="1200" dirty="0">
                <a:solidFill>
                  <a:schemeClr val="accent6"/>
                </a:solidFill>
                <a:latin typeface="Arial" charset="0"/>
                <a:ea typeface="ＭＳ Ｐゴシック" charset="-128"/>
                <a:cs typeface="+mn-cs"/>
              </a:rPr>
              <a:t> LOS wind profiles from </a:t>
            </a:r>
            <a:r>
              <a:rPr lang="en-US" sz="1200" dirty="0" smtClean="0">
                <a:solidFill>
                  <a:schemeClr val="accent6"/>
                </a:solidFill>
                <a:latin typeface="Arial" charset="0"/>
                <a:ea typeface="ＭＳ Ｐゴシック" charset="-128"/>
                <a:cs typeface="+mn-cs"/>
              </a:rPr>
              <a:t>Feb 14, 2011 </a:t>
            </a:r>
            <a:r>
              <a:rPr lang="en-US" sz="1200" dirty="0">
                <a:solidFill>
                  <a:schemeClr val="accent6"/>
                </a:solidFill>
                <a:latin typeface="Arial" charset="0"/>
                <a:ea typeface="ＭＳ Ｐゴシック" charset="-128"/>
                <a:cs typeface="+mn-cs"/>
              </a:rPr>
              <a:t>ER2 test flight.  A 10 minute segment taken over </a:t>
            </a:r>
            <a:r>
              <a:rPr lang="en-US" sz="1200" dirty="0" smtClean="0">
                <a:solidFill>
                  <a:schemeClr val="accent6"/>
                </a:solidFill>
                <a:latin typeface="Arial" charset="0"/>
                <a:ea typeface="ＭＳ Ｐゴシック" charset="-128"/>
                <a:cs typeface="+mn-cs"/>
              </a:rPr>
              <a:t>Fresno, CA </a:t>
            </a:r>
            <a:r>
              <a:rPr lang="en-US" sz="1200" dirty="0">
                <a:solidFill>
                  <a:schemeClr val="accent6"/>
                </a:solidFill>
                <a:latin typeface="Arial" charset="0"/>
                <a:ea typeface="ＭＳ Ｐゴシック" charset="-128"/>
                <a:cs typeface="+mn-cs"/>
              </a:rPr>
              <a:t>is shown.  Inset is a single </a:t>
            </a:r>
            <a:r>
              <a:rPr lang="en-US" sz="1200" dirty="0" err="1">
                <a:solidFill>
                  <a:schemeClr val="accent6"/>
                </a:solidFill>
                <a:latin typeface="Arial" charset="0"/>
                <a:ea typeface="ＭＳ Ｐゴシック" charset="-128"/>
                <a:cs typeface="+mn-cs"/>
              </a:rPr>
              <a:t>TWiLiTE</a:t>
            </a:r>
            <a:r>
              <a:rPr lang="en-US" sz="1200" dirty="0">
                <a:solidFill>
                  <a:schemeClr val="accent6"/>
                </a:solidFill>
                <a:latin typeface="Arial" charset="0"/>
                <a:ea typeface="ＭＳ Ｐゴシック" charset="-128"/>
                <a:cs typeface="+mn-cs"/>
              </a:rPr>
              <a:t> profile compared with wind profile data from the 00Z, </a:t>
            </a:r>
            <a:r>
              <a:rPr lang="en-US" sz="1200" dirty="0" smtClean="0">
                <a:solidFill>
                  <a:schemeClr val="accent6"/>
                </a:solidFill>
                <a:latin typeface="Arial" charset="0"/>
                <a:ea typeface="ＭＳ Ｐゴシック" charset="-128"/>
                <a:cs typeface="+mn-cs"/>
              </a:rPr>
              <a:t>Feb 15 </a:t>
            </a:r>
            <a:r>
              <a:rPr lang="en-US" sz="1200" dirty="0">
                <a:solidFill>
                  <a:schemeClr val="accent6"/>
                </a:solidFill>
                <a:latin typeface="Arial" charset="0"/>
                <a:ea typeface="ＭＳ Ｐゴシック" charset="-128"/>
                <a:cs typeface="+mn-cs"/>
              </a:rPr>
              <a:t>NWS </a:t>
            </a:r>
            <a:r>
              <a:rPr lang="en-US" sz="1200" dirty="0" err="1">
                <a:solidFill>
                  <a:schemeClr val="accent6"/>
                </a:solidFill>
                <a:latin typeface="Arial" charset="0"/>
                <a:ea typeface="ＭＳ Ｐゴシック" charset="-128"/>
                <a:cs typeface="+mn-cs"/>
              </a:rPr>
              <a:t>radiosonde</a:t>
            </a:r>
            <a:r>
              <a:rPr lang="en-US" sz="1200" dirty="0">
                <a:solidFill>
                  <a:schemeClr val="accent6"/>
                </a:solidFill>
                <a:latin typeface="Arial" charset="0"/>
                <a:ea typeface="ＭＳ Ｐゴシック" charset="-128"/>
                <a:cs typeface="+mn-cs"/>
              </a:rPr>
              <a:t> launched from </a:t>
            </a:r>
            <a:r>
              <a:rPr lang="en-US" sz="1200" dirty="0" smtClean="0">
                <a:solidFill>
                  <a:schemeClr val="accent6"/>
                </a:solidFill>
                <a:latin typeface="Arial" charset="0"/>
                <a:ea typeface="ＭＳ Ｐゴシック" charset="-128"/>
                <a:cs typeface="+mn-cs"/>
              </a:rPr>
              <a:t>Oakland, CA. </a:t>
            </a:r>
            <a:endParaRPr lang="en-US" sz="1200" dirty="0">
              <a:solidFill>
                <a:schemeClr val="accent6"/>
              </a:solidFill>
              <a:latin typeface="Arial" charset="0"/>
              <a:ea typeface="ＭＳ Ｐゴシック" charset="-128"/>
              <a:cs typeface="+mn-cs"/>
            </a:endParaRPr>
          </a:p>
        </p:txBody>
      </p:sp>
      <p:pic>
        <p:nvPicPr>
          <p:cNvPr id="10" name="Picture 9" descr="021411 LOS Sample.png"/>
          <p:cNvPicPr>
            <a:picLocks noChangeAspect="1"/>
          </p:cNvPicPr>
          <p:nvPr/>
        </p:nvPicPr>
        <p:blipFill>
          <a:blip r:embed="rId5" cstate="print"/>
          <a:stretch>
            <a:fillRect/>
          </a:stretch>
        </p:blipFill>
        <p:spPr>
          <a:xfrm>
            <a:off x="4953000" y="3962400"/>
            <a:ext cx="3886200" cy="178397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214313"/>
            <a:ext cx="8470900" cy="1143001"/>
          </a:xfrm>
        </p:spPr>
        <p:txBody>
          <a:bodyPr/>
          <a:lstStyle/>
          <a:p>
            <a:r>
              <a:rPr lang="en-US" smtClean="0">
                <a:latin typeface="Helvetica Neue" charset="0"/>
                <a:ea typeface="ＭＳ Ｐゴシック" pitchFamily="34" charset="-128"/>
                <a:cs typeface="Helvetica Neue" charset="0"/>
              </a:rPr>
              <a:t>TWiLiTE-GH Objectives</a:t>
            </a:r>
          </a:p>
        </p:txBody>
      </p:sp>
      <p:sp>
        <p:nvSpPr>
          <p:cNvPr id="16387" name="Content Placeholder 2"/>
          <p:cNvSpPr>
            <a:spLocks noGrp="1"/>
          </p:cNvSpPr>
          <p:nvPr>
            <p:ph idx="1"/>
          </p:nvPr>
        </p:nvSpPr>
        <p:spPr>
          <a:xfrm>
            <a:off x="168275" y="1041400"/>
            <a:ext cx="8229600" cy="4233863"/>
          </a:xfrm>
        </p:spPr>
        <p:txBody>
          <a:bodyPr/>
          <a:lstStyle/>
          <a:p>
            <a:r>
              <a:rPr lang="en-US" sz="3000" smtClean="0">
                <a:latin typeface="Helvetica Neue" charset="0"/>
                <a:ea typeface="ＭＳ Ｐゴシック" pitchFamily="34" charset="-128"/>
                <a:cs typeface="Helvetica Neue" charset="0"/>
              </a:rPr>
              <a:t>The intent of this effort is to:</a:t>
            </a:r>
          </a:p>
          <a:p>
            <a:pPr lvl="1"/>
            <a:r>
              <a:rPr lang="en-US" sz="3000" smtClean="0">
                <a:latin typeface="Helvetica Neue" charset="0"/>
                <a:ea typeface="ＭＳ Ｐゴシック" pitchFamily="34" charset="-128"/>
                <a:cs typeface="Helvetica Neue" charset="0"/>
              </a:rPr>
              <a:t>Reconfigure TWiLiTE to fly onboard the Global Hawk (AV-6) in support of the upcoming HS3 mission</a:t>
            </a:r>
          </a:p>
          <a:p>
            <a:pPr lvl="2"/>
            <a:r>
              <a:rPr lang="en-US" sz="2600" smtClean="0">
                <a:latin typeface="Helvetica Neue" charset="0"/>
                <a:ea typeface="ＭＳ Ｐゴシック" pitchFamily="34" charset="-128"/>
                <a:cs typeface="Helvetica Neue" charset="0"/>
              </a:rPr>
              <a:t>Utilize the AESA 360 zone 25 deep fairing</a:t>
            </a:r>
          </a:p>
          <a:p>
            <a:pPr lvl="1"/>
            <a:r>
              <a:rPr lang="en-US" sz="3000" smtClean="0">
                <a:latin typeface="Helvetica Neue" charset="0"/>
                <a:ea typeface="ＭＳ Ｐゴシック" pitchFamily="34" charset="-128"/>
                <a:cs typeface="Helvetica Neue" charset="0"/>
              </a:rPr>
              <a:t>Maintain compatibility with the ER-2 </a:t>
            </a:r>
          </a:p>
          <a:p>
            <a:pPr lvl="1"/>
            <a:r>
              <a:rPr lang="en-US" sz="3000" smtClean="0">
                <a:latin typeface="Helvetica Neue" charset="0"/>
                <a:ea typeface="ＭＳ Ｐゴシック" pitchFamily="34" charset="-128"/>
                <a:cs typeface="Helvetica Neue" charset="0"/>
              </a:rPr>
              <a:t>Deploy current HOE telescope, maintaining compatibility with new ACT telescope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214313"/>
            <a:ext cx="8482013" cy="1143001"/>
          </a:xfrm>
        </p:spPr>
        <p:txBody>
          <a:bodyPr/>
          <a:lstStyle/>
          <a:p>
            <a:r>
              <a:rPr lang="en-US" smtClean="0">
                <a:latin typeface="Helvetica Neue" charset="0"/>
                <a:ea typeface="ＭＳ Ｐゴシック" pitchFamily="34" charset="-128"/>
                <a:cs typeface="Helvetica Neue" charset="0"/>
              </a:rPr>
              <a:t>Schedule</a:t>
            </a:r>
          </a:p>
        </p:txBody>
      </p:sp>
      <p:sp>
        <p:nvSpPr>
          <p:cNvPr id="6" name="Content Placeholder 2"/>
          <p:cNvSpPr>
            <a:spLocks noGrp="1"/>
          </p:cNvSpPr>
          <p:nvPr>
            <p:ph idx="1"/>
          </p:nvPr>
        </p:nvSpPr>
        <p:spPr>
          <a:xfrm>
            <a:off x="228600" y="1106488"/>
            <a:ext cx="8578850" cy="5089525"/>
          </a:xfrm>
        </p:spPr>
        <p:txBody>
          <a:bodyPr>
            <a:normAutofit fontScale="77500" lnSpcReduction="20000"/>
          </a:bodyPr>
          <a:lstStyle/>
          <a:p>
            <a:pPr>
              <a:defRPr/>
            </a:pPr>
            <a:r>
              <a:rPr lang="en-US" dirty="0" smtClean="0"/>
              <a:t>Project I&amp;T Milestones:</a:t>
            </a:r>
          </a:p>
          <a:p>
            <a:pPr lvl="1">
              <a:defRPr/>
            </a:pPr>
            <a:r>
              <a:rPr lang="en-US" b="1" dirty="0" smtClean="0"/>
              <a:t>August 2011</a:t>
            </a:r>
            <a:r>
              <a:rPr lang="en-US" dirty="0" smtClean="0"/>
              <a:t>: PDR-level designs of </a:t>
            </a:r>
            <a:r>
              <a:rPr lang="en-US" dirty="0" err="1" smtClean="0"/>
              <a:t>TWiLiTE</a:t>
            </a:r>
            <a:r>
              <a:rPr lang="en-US" dirty="0" smtClean="0"/>
              <a:t>-GH interfaces (all options) presented at TIM</a:t>
            </a:r>
          </a:p>
          <a:p>
            <a:pPr lvl="1">
              <a:defRPr/>
            </a:pPr>
            <a:r>
              <a:rPr lang="en-US" b="1" dirty="0" smtClean="0"/>
              <a:t>January 2012</a:t>
            </a:r>
            <a:r>
              <a:rPr lang="en-US" dirty="0" smtClean="0"/>
              <a:t>: Selected HOE as primary telescope/optical bench for HS3</a:t>
            </a:r>
          </a:p>
          <a:p>
            <a:pPr lvl="1">
              <a:defRPr/>
            </a:pPr>
            <a:r>
              <a:rPr lang="en-US" b="1" dirty="0" smtClean="0"/>
              <a:t>April 2012</a:t>
            </a:r>
            <a:r>
              <a:rPr lang="en-US" dirty="0" smtClean="0"/>
              <a:t>: Review CDR-level designs of </a:t>
            </a:r>
            <a:r>
              <a:rPr lang="en-US" dirty="0" err="1" smtClean="0"/>
              <a:t>TWiLiTE</a:t>
            </a:r>
            <a:r>
              <a:rPr lang="en-US" dirty="0" smtClean="0"/>
              <a:t>-GH interfaces with DFRC</a:t>
            </a:r>
          </a:p>
          <a:p>
            <a:pPr lvl="1">
              <a:defRPr/>
            </a:pPr>
            <a:r>
              <a:rPr lang="en-US" b="1" dirty="0" smtClean="0"/>
              <a:t>June 2012: </a:t>
            </a:r>
            <a:r>
              <a:rPr lang="en-US" dirty="0" smtClean="0"/>
              <a:t>Pallets delivered to enable fit-checks at Sigma</a:t>
            </a:r>
            <a:endParaRPr lang="en-US" b="1" dirty="0" smtClean="0"/>
          </a:p>
          <a:p>
            <a:pPr lvl="1">
              <a:defRPr/>
            </a:pPr>
            <a:r>
              <a:rPr lang="en-US" b="1" dirty="0" smtClean="0">
                <a:solidFill>
                  <a:schemeClr val="bg1">
                    <a:lumMod val="50000"/>
                  </a:schemeClr>
                </a:solidFill>
              </a:rPr>
              <a:t>July 2012</a:t>
            </a:r>
            <a:r>
              <a:rPr lang="en-US" dirty="0" smtClean="0">
                <a:solidFill>
                  <a:schemeClr val="bg1">
                    <a:lumMod val="50000"/>
                  </a:schemeClr>
                </a:solidFill>
              </a:rPr>
              <a:t>: ER-2 test flights to demonstrate instrument functionality, pallet fit-check at DFRC</a:t>
            </a:r>
          </a:p>
          <a:p>
            <a:pPr lvl="1">
              <a:defRPr/>
            </a:pPr>
            <a:r>
              <a:rPr lang="en-US" b="1" dirty="0" smtClean="0"/>
              <a:t>September 2012</a:t>
            </a:r>
            <a:r>
              <a:rPr lang="en-US" dirty="0" smtClean="0"/>
              <a:t>: Completion of ER-2 flight testing &amp; reporting of reconfigured TWiLiTE</a:t>
            </a:r>
          </a:p>
          <a:p>
            <a:pPr lvl="1">
              <a:defRPr/>
            </a:pPr>
            <a:r>
              <a:rPr lang="en-US" b="1" dirty="0" smtClean="0"/>
              <a:t>March 2013</a:t>
            </a:r>
            <a:r>
              <a:rPr lang="en-US" dirty="0" smtClean="0"/>
              <a:t>: TWiLiTE test flights on GH</a:t>
            </a:r>
          </a:p>
          <a:p>
            <a:pPr lvl="1">
              <a:defRPr/>
            </a:pPr>
            <a:r>
              <a:rPr lang="en-US" b="1" dirty="0" smtClean="0"/>
              <a:t>June 2013</a:t>
            </a:r>
            <a:r>
              <a:rPr lang="en-US" dirty="0" smtClean="0"/>
              <a:t>: TWiLiTE integrated on AV-6 for HS3 operations</a:t>
            </a:r>
          </a:p>
          <a:p>
            <a:pPr lvl="1">
              <a:defRPr/>
            </a:pPr>
            <a:r>
              <a:rPr lang="en-US" b="1" dirty="0" smtClean="0"/>
              <a:t>July-September 2013</a:t>
            </a:r>
            <a:r>
              <a:rPr lang="en-US" dirty="0" smtClean="0"/>
              <a:t>: HS3 operations from WFF</a:t>
            </a:r>
            <a:endParaRPr lang="en-US" dirty="0"/>
          </a:p>
        </p:txBody>
      </p:sp>
      <p:pic>
        <p:nvPicPr>
          <p:cNvPr id="18436" name="Picture 2"/>
          <p:cNvPicPr>
            <a:picLocks noChangeAspect="1" noChangeArrowheads="1"/>
          </p:cNvPicPr>
          <p:nvPr/>
        </p:nvPicPr>
        <p:blipFill>
          <a:blip r:embed="rId2" cstate="print"/>
          <a:srcRect l="5698" t="7976" r="3722" b="6854"/>
          <a:stretch>
            <a:fillRect/>
          </a:stretch>
        </p:blipFill>
        <p:spPr bwMode="auto">
          <a:xfrm>
            <a:off x="449263" y="1495425"/>
            <a:ext cx="304800" cy="285750"/>
          </a:xfrm>
          <a:prstGeom prst="rect">
            <a:avLst/>
          </a:prstGeom>
          <a:noFill/>
          <a:ln w="9525">
            <a:noFill/>
            <a:miter lim="800000"/>
            <a:headEnd/>
            <a:tailEnd/>
          </a:ln>
        </p:spPr>
      </p:pic>
      <p:pic>
        <p:nvPicPr>
          <p:cNvPr id="18437" name="Picture 2"/>
          <p:cNvPicPr>
            <a:picLocks noChangeAspect="1" noChangeArrowheads="1"/>
          </p:cNvPicPr>
          <p:nvPr/>
        </p:nvPicPr>
        <p:blipFill>
          <a:blip r:embed="rId2" cstate="print"/>
          <a:srcRect l="5698" t="7976" r="3722" b="6854"/>
          <a:stretch>
            <a:fillRect/>
          </a:stretch>
        </p:blipFill>
        <p:spPr bwMode="auto">
          <a:xfrm>
            <a:off x="457200" y="2092325"/>
            <a:ext cx="304800" cy="285750"/>
          </a:xfrm>
          <a:prstGeom prst="rect">
            <a:avLst/>
          </a:prstGeom>
          <a:noFill/>
          <a:ln w="9525">
            <a:noFill/>
            <a:miter lim="800000"/>
            <a:headEnd/>
            <a:tailEnd/>
          </a:ln>
        </p:spPr>
      </p:pic>
      <p:pic>
        <p:nvPicPr>
          <p:cNvPr id="18438" name="Picture 2"/>
          <p:cNvPicPr>
            <a:picLocks noChangeAspect="1" noChangeArrowheads="1"/>
          </p:cNvPicPr>
          <p:nvPr/>
        </p:nvPicPr>
        <p:blipFill>
          <a:blip r:embed="rId2" cstate="print"/>
          <a:srcRect l="5698" t="7976" r="3722" b="6854"/>
          <a:stretch>
            <a:fillRect/>
          </a:stretch>
        </p:blipFill>
        <p:spPr bwMode="auto">
          <a:xfrm>
            <a:off x="454025" y="2698750"/>
            <a:ext cx="303213" cy="28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l="12057" t="34454" r="13097" b="23215"/>
          <a:stretch>
            <a:fillRect/>
          </a:stretch>
        </p:blipFill>
        <p:spPr bwMode="auto">
          <a:xfrm>
            <a:off x="173038" y="2363788"/>
            <a:ext cx="8782050" cy="2792412"/>
          </a:xfrm>
          <a:prstGeom prst="rect">
            <a:avLst/>
          </a:prstGeom>
          <a:noFill/>
          <a:ln w="9525">
            <a:noFill/>
            <a:miter lim="800000"/>
            <a:headEnd/>
            <a:tailEnd/>
          </a:ln>
        </p:spPr>
      </p:pic>
      <p:sp>
        <p:nvSpPr>
          <p:cNvPr id="30723" name="Title 1"/>
          <p:cNvSpPr>
            <a:spLocks noGrp="1"/>
          </p:cNvSpPr>
          <p:nvPr>
            <p:ph type="title"/>
          </p:nvPr>
        </p:nvSpPr>
        <p:spPr>
          <a:xfrm>
            <a:off x="0" y="-214313"/>
            <a:ext cx="8470900" cy="1143001"/>
          </a:xfrm>
        </p:spPr>
        <p:txBody>
          <a:bodyPr/>
          <a:lstStyle/>
          <a:p>
            <a:r>
              <a:rPr lang="en-US" smtClean="0">
                <a:latin typeface="Helvetica Neue" charset="0"/>
                <a:ea typeface="ＭＳ Ｐゴシック" pitchFamily="34" charset="-128"/>
                <a:cs typeface="Helvetica Neue" charset="0"/>
              </a:rPr>
              <a:t>TWiLiTE-GH Overview</a:t>
            </a:r>
          </a:p>
        </p:txBody>
      </p:sp>
      <p:sp>
        <p:nvSpPr>
          <p:cNvPr id="30724" name="TextBox 4"/>
          <p:cNvSpPr txBox="1">
            <a:spLocks noChangeArrowheads="1"/>
          </p:cNvSpPr>
          <p:nvPr/>
        </p:nvSpPr>
        <p:spPr bwMode="auto">
          <a:xfrm>
            <a:off x="5407025" y="5613400"/>
            <a:ext cx="2878138" cy="831850"/>
          </a:xfrm>
          <a:prstGeom prst="rect">
            <a:avLst/>
          </a:prstGeom>
          <a:noFill/>
          <a:ln w="9525">
            <a:noFill/>
            <a:miter lim="800000"/>
            <a:headEnd/>
            <a:tailEnd/>
          </a:ln>
        </p:spPr>
        <p:txBody>
          <a:bodyPr wrap="none">
            <a:spAutoFit/>
          </a:bodyPr>
          <a:lstStyle/>
          <a:p>
            <a:pPr algn="ctr" defTabSz="457200"/>
            <a:r>
              <a:rPr lang="en-US" sz="2400" b="1" smtClean="0">
                <a:solidFill>
                  <a:prstClr val="black"/>
                </a:solidFill>
                <a:ea typeface="ＭＳ Ｐゴシック" pitchFamily="34" charset="-128"/>
              </a:rPr>
              <a:t>TWiLiTE mounted </a:t>
            </a:r>
          </a:p>
          <a:p>
            <a:pPr algn="ctr" defTabSz="457200"/>
            <a:r>
              <a:rPr lang="en-US" sz="2400" b="1" smtClean="0">
                <a:solidFill>
                  <a:prstClr val="black"/>
                </a:solidFill>
                <a:ea typeface="ＭＳ Ｐゴシック" pitchFamily="34" charset="-128"/>
              </a:rPr>
              <a:t>in zone 25</a:t>
            </a:r>
          </a:p>
        </p:txBody>
      </p:sp>
      <p:sp>
        <p:nvSpPr>
          <p:cNvPr id="6" name="Rectangle 5"/>
          <p:cNvSpPr/>
          <p:nvPr/>
        </p:nvSpPr>
        <p:spPr>
          <a:xfrm>
            <a:off x="6059488" y="4808538"/>
            <a:ext cx="209550" cy="2079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7" name="Rectangle 6"/>
          <p:cNvSpPr/>
          <p:nvPr/>
        </p:nvSpPr>
        <p:spPr>
          <a:xfrm rot="20696601">
            <a:off x="6211888" y="4770438"/>
            <a:ext cx="209550" cy="206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cxnSp>
        <p:nvCxnSpPr>
          <p:cNvPr id="9" name="Straight Arrow Connector 8"/>
          <p:cNvCxnSpPr/>
          <p:nvPr/>
        </p:nvCxnSpPr>
        <p:spPr>
          <a:xfrm rot="16200000" flipV="1">
            <a:off x="5126831" y="4668044"/>
            <a:ext cx="338138" cy="2222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728" name="Picture 2"/>
          <p:cNvPicPr>
            <a:picLocks noChangeAspect="1" noChangeArrowheads="1"/>
          </p:cNvPicPr>
          <p:nvPr/>
        </p:nvPicPr>
        <p:blipFill>
          <a:blip r:embed="rId2" cstate="print"/>
          <a:srcRect l="71140" t="53308" r="27562" b="43419"/>
          <a:stretch>
            <a:fillRect/>
          </a:stretch>
        </p:blipFill>
        <p:spPr bwMode="auto">
          <a:xfrm rot="3927649">
            <a:off x="6374606" y="4553744"/>
            <a:ext cx="103188" cy="146050"/>
          </a:xfrm>
          <a:prstGeom prst="rect">
            <a:avLst/>
          </a:prstGeom>
          <a:noFill/>
          <a:ln w="9525">
            <a:noFill/>
            <a:miter lim="800000"/>
            <a:headEnd/>
            <a:tailEnd/>
          </a:ln>
        </p:spPr>
      </p:pic>
      <p:cxnSp>
        <p:nvCxnSpPr>
          <p:cNvPr id="11" name="Straight Arrow Connector 10"/>
          <p:cNvCxnSpPr>
            <a:stCxn id="30724" idx="0"/>
          </p:cNvCxnSpPr>
          <p:nvPr/>
        </p:nvCxnSpPr>
        <p:spPr>
          <a:xfrm flipH="1" flipV="1">
            <a:off x="6059488" y="4610100"/>
            <a:ext cx="787400" cy="100330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730" name="Picture 2"/>
          <p:cNvPicPr>
            <a:picLocks noChangeAspect="1" noChangeArrowheads="1"/>
          </p:cNvPicPr>
          <p:nvPr/>
        </p:nvPicPr>
        <p:blipFill>
          <a:blip r:embed="rId2" cstate="print"/>
          <a:srcRect l="71140" t="53308" r="27562" b="43419"/>
          <a:stretch>
            <a:fillRect/>
          </a:stretch>
        </p:blipFill>
        <p:spPr bwMode="auto">
          <a:xfrm rot="3927649">
            <a:off x="6318250" y="4581526"/>
            <a:ext cx="103187" cy="144462"/>
          </a:xfrm>
          <a:prstGeom prst="rect">
            <a:avLst/>
          </a:prstGeom>
          <a:noFill/>
          <a:ln w="9525">
            <a:noFill/>
            <a:miter lim="800000"/>
            <a:headEnd/>
            <a:tailEnd/>
          </a:ln>
        </p:spPr>
      </p:pic>
      <p:pic>
        <p:nvPicPr>
          <p:cNvPr id="30731" name="Picture 4" descr="AV-6_1st_Flt_Flight_in_Range_EAFB_in_Background.jpg"/>
          <p:cNvPicPr>
            <a:picLocks noChangeAspect="1"/>
          </p:cNvPicPr>
          <p:nvPr/>
        </p:nvPicPr>
        <p:blipFill>
          <a:blip r:embed="rId3" cstate="print"/>
          <a:srcRect l="16454" t="26472" r="14290" b="27924"/>
          <a:stretch>
            <a:fillRect/>
          </a:stretch>
        </p:blipFill>
        <p:spPr bwMode="auto">
          <a:xfrm>
            <a:off x="5308600" y="889000"/>
            <a:ext cx="3762375" cy="1981200"/>
          </a:xfrm>
          <a:prstGeom prst="rect">
            <a:avLst/>
          </a:prstGeom>
          <a:noFill/>
          <a:ln w="9525">
            <a:noFill/>
            <a:miter lim="800000"/>
            <a:headEnd/>
            <a:tailEnd/>
          </a:ln>
        </p:spPr>
      </p:pic>
      <p:sp>
        <p:nvSpPr>
          <p:cNvPr id="13" name="Rectangle 12"/>
          <p:cNvSpPr/>
          <p:nvPr/>
        </p:nvSpPr>
        <p:spPr>
          <a:xfrm rot="20696601">
            <a:off x="7254875" y="5383213"/>
            <a:ext cx="209550" cy="206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AV-6_1st_Flt_Flight_in_Range_EAFB_in_Background.jpg"/>
          <p:cNvPicPr>
            <a:picLocks noChangeAspect="1"/>
          </p:cNvPicPr>
          <p:nvPr/>
        </p:nvPicPr>
        <p:blipFill>
          <a:blip r:embed="rId2" cstate="print"/>
          <a:srcRect l="16454" t="26472" r="14290" b="27924"/>
          <a:stretch>
            <a:fillRect/>
          </a:stretch>
        </p:blipFill>
        <p:spPr bwMode="auto">
          <a:xfrm>
            <a:off x="196850" y="1177925"/>
            <a:ext cx="4730750" cy="2492375"/>
          </a:xfrm>
          <a:prstGeom prst="rect">
            <a:avLst/>
          </a:prstGeom>
          <a:noFill/>
          <a:ln w="9525">
            <a:noFill/>
            <a:miter lim="800000"/>
            <a:headEnd/>
            <a:tailEnd/>
          </a:ln>
        </p:spPr>
      </p:pic>
      <p:pic>
        <p:nvPicPr>
          <p:cNvPr id="31747" name="Picture 6" descr="IMG_2316.JPG"/>
          <p:cNvPicPr>
            <a:picLocks noChangeAspect="1"/>
          </p:cNvPicPr>
          <p:nvPr/>
        </p:nvPicPr>
        <p:blipFill>
          <a:blip r:embed="rId3" cstate="print"/>
          <a:srcRect/>
          <a:stretch>
            <a:fillRect/>
          </a:stretch>
        </p:blipFill>
        <p:spPr bwMode="auto">
          <a:xfrm>
            <a:off x="5114925" y="1185863"/>
            <a:ext cx="3821113" cy="5095875"/>
          </a:xfrm>
          <a:prstGeom prst="rect">
            <a:avLst/>
          </a:prstGeom>
          <a:noFill/>
          <a:ln w="9525">
            <a:noFill/>
            <a:miter lim="800000"/>
            <a:headEnd/>
            <a:tailEnd/>
          </a:ln>
        </p:spPr>
      </p:pic>
      <p:pic>
        <p:nvPicPr>
          <p:cNvPr id="31748" name="Picture 5" descr="009_GH_Edwards_AFB_first_dropsonde_test_flight.png"/>
          <p:cNvPicPr>
            <a:picLocks noChangeAspect="1"/>
          </p:cNvPicPr>
          <p:nvPr/>
        </p:nvPicPr>
        <p:blipFill>
          <a:blip r:embed="rId4" cstate="print"/>
          <a:srcRect l="8133" r="6532" b="16740"/>
          <a:stretch>
            <a:fillRect/>
          </a:stretch>
        </p:blipFill>
        <p:spPr bwMode="auto">
          <a:xfrm>
            <a:off x="158750" y="3709988"/>
            <a:ext cx="4779963" cy="2593975"/>
          </a:xfrm>
          <a:prstGeom prst="rect">
            <a:avLst/>
          </a:prstGeom>
          <a:noFill/>
          <a:ln w="9525">
            <a:noFill/>
            <a:miter lim="800000"/>
            <a:headEnd/>
            <a:tailEnd/>
          </a:ln>
        </p:spPr>
      </p:pic>
      <p:sp>
        <p:nvSpPr>
          <p:cNvPr id="31749" name="Title 1"/>
          <p:cNvSpPr>
            <a:spLocks noGrp="1"/>
          </p:cNvSpPr>
          <p:nvPr>
            <p:ph type="title"/>
          </p:nvPr>
        </p:nvSpPr>
        <p:spPr>
          <a:xfrm>
            <a:off x="0" y="-214313"/>
            <a:ext cx="8470900" cy="1143001"/>
          </a:xfrm>
        </p:spPr>
        <p:txBody>
          <a:bodyPr/>
          <a:lstStyle/>
          <a:p>
            <a:r>
              <a:rPr lang="en-US" smtClean="0">
                <a:latin typeface="Helvetica Neue" charset="0"/>
                <a:ea typeface="ＭＳ Ｐゴシック" pitchFamily="34" charset="-128"/>
                <a:cs typeface="Helvetica Neue" charset="0"/>
              </a:rPr>
              <a:t>TWiLiTE-GH Overview</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IMG_2321.JPG"/>
          <p:cNvPicPr>
            <a:picLocks noChangeAspect="1"/>
          </p:cNvPicPr>
          <p:nvPr/>
        </p:nvPicPr>
        <p:blipFill>
          <a:blip r:embed="rId2" cstate="print"/>
          <a:srcRect t="16457" r="12431" b="1501"/>
          <a:stretch>
            <a:fillRect/>
          </a:stretch>
        </p:blipFill>
        <p:spPr bwMode="auto">
          <a:xfrm>
            <a:off x="4786313" y="3268663"/>
            <a:ext cx="4324350" cy="3040062"/>
          </a:xfrm>
          <a:prstGeom prst="rect">
            <a:avLst/>
          </a:prstGeom>
          <a:noFill/>
          <a:ln w="9525">
            <a:noFill/>
            <a:miter lim="800000"/>
            <a:headEnd/>
            <a:tailEnd/>
          </a:ln>
        </p:spPr>
      </p:pic>
      <p:pic>
        <p:nvPicPr>
          <p:cNvPr id="43011" name="Picture 9" descr="Range_Flight_Takeoff2_15Aug10.jpg"/>
          <p:cNvPicPr>
            <a:picLocks noChangeAspect="1"/>
          </p:cNvPicPr>
          <p:nvPr/>
        </p:nvPicPr>
        <p:blipFill>
          <a:blip r:embed="rId3" cstate="print"/>
          <a:srcRect l="8824" t="30112" r="9335" b="19092"/>
          <a:stretch>
            <a:fillRect/>
          </a:stretch>
        </p:blipFill>
        <p:spPr bwMode="auto">
          <a:xfrm>
            <a:off x="5083175" y="1238250"/>
            <a:ext cx="3994150" cy="1984375"/>
          </a:xfrm>
          <a:prstGeom prst="rect">
            <a:avLst/>
          </a:prstGeom>
          <a:noFill/>
          <a:ln w="9525">
            <a:noFill/>
            <a:miter lim="800000"/>
            <a:headEnd/>
            <a:tailEnd/>
          </a:ln>
        </p:spPr>
      </p:pic>
      <p:sp>
        <p:nvSpPr>
          <p:cNvPr id="43012" name="Title 1"/>
          <p:cNvSpPr>
            <a:spLocks noGrp="1"/>
          </p:cNvSpPr>
          <p:nvPr>
            <p:ph type="title"/>
          </p:nvPr>
        </p:nvSpPr>
        <p:spPr>
          <a:xfrm>
            <a:off x="0" y="-214313"/>
            <a:ext cx="8470900" cy="1143001"/>
          </a:xfrm>
        </p:spPr>
        <p:txBody>
          <a:bodyPr/>
          <a:lstStyle/>
          <a:p>
            <a:r>
              <a:rPr lang="en-US" smtClean="0">
                <a:latin typeface="Helvetica Neue" charset="0"/>
                <a:ea typeface="ＭＳ Ｐゴシック" pitchFamily="34" charset="-128"/>
                <a:cs typeface="Helvetica Neue" charset="0"/>
              </a:rPr>
              <a:t>AESA 360 Fairing</a:t>
            </a:r>
          </a:p>
        </p:txBody>
      </p:sp>
      <p:pic>
        <p:nvPicPr>
          <p:cNvPr id="43013" name="Picture 6" descr="pg30_aesa 360 fairing.jpg"/>
          <p:cNvPicPr>
            <a:picLocks noChangeAspect="1"/>
          </p:cNvPicPr>
          <p:nvPr/>
        </p:nvPicPr>
        <p:blipFill>
          <a:blip r:embed="rId4" cstate="print"/>
          <a:srcRect l="10646" t="16060" r="16652" b="26340"/>
          <a:stretch>
            <a:fillRect/>
          </a:stretch>
        </p:blipFill>
        <p:spPr bwMode="auto">
          <a:xfrm>
            <a:off x="60325" y="1479550"/>
            <a:ext cx="4875213" cy="298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a:xfrm>
            <a:off x="0" y="-214313"/>
            <a:ext cx="8494713" cy="1143001"/>
          </a:xfrm>
        </p:spPr>
        <p:txBody>
          <a:bodyPr/>
          <a:lstStyle/>
          <a:p>
            <a:r>
              <a:rPr lang="en-US" smtClean="0">
                <a:latin typeface="Helvetica Neue" charset="0"/>
                <a:ea typeface="ＭＳ Ｐゴシック" pitchFamily="34" charset="-128"/>
                <a:cs typeface="Helvetica Neue" charset="0"/>
              </a:rPr>
              <a:t>TWiLiTE-GH</a:t>
            </a:r>
          </a:p>
        </p:txBody>
      </p:sp>
      <p:sp>
        <p:nvSpPr>
          <p:cNvPr id="44035" name="Content Placeholder 3"/>
          <p:cNvSpPr>
            <a:spLocks noGrp="1"/>
          </p:cNvSpPr>
          <p:nvPr>
            <p:ph idx="1"/>
          </p:nvPr>
        </p:nvSpPr>
        <p:spPr>
          <a:xfrm>
            <a:off x="168275" y="1081088"/>
            <a:ext cx="8756650" cy="4964112"/>
          </a:xfrm>
        </p:spPr>
        <p:txBody>
          <a:bodyPr/>
          <a:lstStyle/>
          <a:p>
            <a:r>
              <a:rPr lang="en-US" smtClean="0">
                <a:latin typeface="Helvetica Neue" charset="0"/>
                <a:ea typeface="ＭＳ Ｐゴシック" pitchFamily="34" charset="-128"/>
                <a:cs typeface="Helvetica Neue" charset="0"/>
              </a:rPr>
              <a:t>Instrument mounted on 3 pallets</a:t>
            </a:r>
          </a:p>
          <a:p>
            <a:pPr lvl="1"/>
            <a:r>
              <a:rPr lang="en-US" smtClean="0">
                <a:latin typeface="Helvetica Neue" charset="0"/>
                <a:ea typeface="ＭＳ Ｐゴシック" pitchFamily="34" charset="-128"/>
                <a:cs typeface="Helvetica Neue" charset="0"/>
              </a:rPr>
              <a:t>Electronics</a:t>
            </a:r>
          </a:p>
          <a:p>
            <a:pPr lvl="1"/>
            <a:r>
              <a:rPr lang="en-US" smtClean="0">
                <a:latin typeface="Helvetica Neue" charset="0"/>
                <a:ea typeface="ＭＳ Ｐゴシック" pitchFamily="34" charset="-128"/>
                <a:cs typeface="Helvetica Neue" charset="0"/>
              </a:rPr>
              <a:t>Optics </a:t>
            </a:r>
          </a:p>
          <a:p>
            <a:pPr lvl="1"/>
            <a:r>
              <a:rPr lang="en-US" smtClean="0">
                <a:latin typeface="Helvetica Neue" charset="0"/>
                <a:ea typeface="ＭＳ Ｐゴシック" pitchFamily="34" charset="-128"/>
                <a:cs typeface="Helvetica Neue" charset="0"/>
              </a:rPr>
              <a:t>Thermal</a:t>
            </a:r>
          </a:p>
        </p:txBody>
      </p:sp>
      <p:pic>
        <p:nvPicPr>
          <p:cNvPr id="44036" name="Picture 5" descr="PG 32.JPG"/>
          <p:cNvPicPr>
            <a:picLocks noChangeAspect="1"/>
          </p:cNvPicPr>
          <p:nvPr/>
        </p:nvPicPr>
        <p:blipFill>
          <a:blip r:embed="rId2" cstate="print"/>
          <a:srcRect/>
          <a:stretch>
            <a:fillRect/>
          </a:stretch>
        </p:blipFill>
        <p:spPr bwMode="auto">
          <a:xfrm>
            <a:off x="2430463" y="2322513"/>
            <a:ext cx="6592887" cy="3840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5" descr="8.png"/>
          <p:cNvPicPr>
            <a:picLocks noChangeAspect="1"/>
          </p:cNvPicPr>
          <p:nvPr/>
        </p:nvPicPr>
        <p:blipFill>
          <a:blip r:embed="rId2" cstate="print"/>
          <a:srcRect l="2318" t="4825" r="12761" b="6169"/>
          <a:stretch>
            <a:fillRect/>
          </a:stretch>
        </p:blipFill>
        <p:spPr bwMode="auto">
          <a:xfrm>
            <a:off x="3914775" y="1608138"/>
            <a:ext cx="5184775" cy="4926012"/>
          </a:xfrm>
          <a:prstGeom prst="rect">
            <a:avLst/>
          </a:prstGeom>
          <a:noFill/>
          <a:ln w="9525">
            <a:noFill/>
            <a:miter lim="800000"/>
            <a:headEnd/>
            <a:tailEnd/>
          </a:ln>
        </p:spPr>
      </p:pic>
      <p:sp>
        <p:nvSpPr>
          <p:cNvPr id="45059" name="Title 2"/>
          <p:cNvSpPr>
            <a:spLocks noGrp="1"/>
          </p:cNvSpPr>
          <p:nvPr>
            <p:ph type="title"/>
          </p:nvPr>
        </p:nvSpPr>
        <p:spPr>
          <a:xfrm>
            <a:off x="0" y="-214313"/>
            <a:ext cx="8482013" cy="1143001"/>
          </a:xfrm>
        </p:spPr>
        <p:txBody>
          <a:bodyPr/>
          <a:lstStyle/>
          <a:p>
            <a:r>
              <a:rPr lang="en-US" smtClean="0">
                <a:latin typeface="Helvetica Neue" charset="0"/>
                <a:ea typeface="ＭＳ Ｐゴシック" pitchFamily="34" charset="-128"/>
                <a:cs typeface="Helvetica Neue" charset="0"/>
              </a:rPr>
              <a:t>TWiLiTE-GH</a:t>
            </a:r>
          </a:p>
        </p:txBody>
      </p:sp>
      <p:sp>
        <p:nvSpPr>
          <p:cNvPr id="45060" name="TextBox 5"/>
          <p:cNvSpPr txBox="1">
            <a:spLocks noChangeArrowheads="1"/>
          </p:cNvSpPr>
          <p:nvPr/>
        </p:nvSpPr>
        <p:spPr bwMode="auto">
          <a:xfrm>
            <a:off x="7059613" y="992188"/>
            <a:ext cx="1811337" cy="369887"/>
          </a:xfrm>
          <a:prstGeom prst="rect">
            <a:avLst/>
          </a:prstGeom>
          <a:noFill/>
          <a:ln w="9525">
            <a:noFill/>
            <a:miter lim="800000"/>
            <a:headEnd/>
            <a:tailEnd/>
          </a:ln>
        </p:spPr>
        <p:txBody>
          <a:bodyPr wrap="none">
            <a:spAutoFit/>
          </a:bodyPr>
          <a:lstStyle/>
          <a:p>
            <a:pPr defTabSz="457200"/>
            <a:r>
              <a:rPr lang="en-US" b="1" smtClean="0">
                <a:solidFill>
                  <a:srgbClr val="1F497D"/>
                </a:solidFill>
                <a:ea typeface="ＭＳ Ｐゴシック" pitchFamily="34" charset="-128"/>
              </a:rPr>
              <a:t>Electronics pallet</a:t>
            </a:r>
          </a:p>
        </p:txBody>
      </p:sp>
      <p:cxnSp>
        <p:nvCxnSpPr>
          <p:cNvPr id="8" name="Straight Arrow Connector 7"/>
          <p:cNvCxnSpPr>
            <a:stCxn id="45060" idx="2"/>
          </p:cNvCxnSpPr>
          <p:nvPr/>
        </p:nvCxnSpPr>
        <p:spPr>
          <a:xfrm>
            <a:off x="7964488" y="1362075"/>
            <a:ext cx="217487" cy="6667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062" name="TextBox 9"/>
          <p:cNvSpPr txBox="1">
            <a:spLocks noChangeArrowheads="1"/>
          </p:cNvSpPr>
          <p:nvPr/>
        </p:nvSpPr>
        <p:spPr bwMode="auto">
          <a:xfrm>
            <a:off x="4716463" y="1177925"/>
            <a:ext cx="1382712" cy="369888"/>
          </a:xfrm>
          <a:prstGeom prst="rect">
            <a:avLst/>
          </a:prstGeom>
          <a:noFill/>
          <a:ln w="9525">
            <a:noFill/>
            <a:miter lim="800000"/>
            <a:headEnd/>
            <a:tailEnd/>
          </a:ln>
        </p:spPr>
        <p:txBody>
          <a:bodyPr wrap="none">
            <a:spAutoFit/>
          </a:bodyPr>
          <a:lstStyle/>
          <a:p>
            <a:pPr defTabSz="457200"/>
            <a:r>
              <a:rPr lang="en-US" b="1" smtClean="0">
                <a:solidFill>
                  <a:srgbClr val="1F497D"/>
                </a:solidFill>
                <a:ea typeface="ＭＳ Ｐゴシック" pitchFamily="34" charset="-128"/>
              </a:rPr>
              <a:t>Optics pallet</a:t>
            </a:r>
          </a:p>
        </p:txBody>
      </p:sp>
      <p:cxnSp>
        <p:nvCxnSpPr>
          <p:cNvPr id="11" name="Straight Arrow Connector 10"/>
          <p:cNvCxnSpPr>
            <a:stCxn id="45062" idx="2"/>
          </p:cNvCxnSpPr>
          <p:nvPr/>
        </p:nvCxnSpPr>
        <p:spPr>
          <a:xfrm rot="16200000" flipH="1">
            <a:off x="5071269" y="1885157"/>
            <a:ext cx="1416050" cy="7413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064" name="TextBox 11"/>
          <p:cNvSpPr txBox="1">
            <a:spLocks noChangeArrowheads="1"/>
          </p:cNvSpPr>
          <p:nvPr/>
        </p:nvSpPr>
        <p:spPr bwMode="auto">
          <a:xfrm>
            <a:off x="461963" y="5057775"/>
            <a:ext cx="1747837" cy="368300"/>
          </a:xfrm>
          <a:prstGeom prst="rect">
            <a:avLst/>
          </a:prstGeom>
          <a:noFill/>
          <a:ln w="9525">
            <a:noFill/>
            <a:miter lim="800000"/>
            <a:headEnd/>
            <a:tailEnd/>
          </a:ln>
        </p:spPr>
        <p:txBody>
          <a:bodyPr wrap="none">
            <a:spAutoFit/>
          </a:bodyPr>
          <a:lstStyle/>
          <a:p>
            <a:pPr defTabSz="457200"/>
            <a:r>
              <a:rPr lang="en-US" b="1" smtClean="0">
                <a:solidFill>
                  <a:srgbClr val="1F497D"/>
                </a:solidFill>
                <a:ea typeface="ＭＳ Ｐゴシック" pitchFamily="34" charset="-128"/>
              </a:rPr>
              <a:t>Thermal pallet</a:t>
            </a:r>
          </a:p>
        </p:txBody>
      </p:sp>
      <p:pic>
        <p:nvPicPr>
          <p:cNvPr id="45065" name="Picture 13" descr="7.png"/>
          <p:cNvPicPr>
            <a:picLocks noChangeAspect="1"/>
          </p:cNvPicPr>
          <p:nvPr/>
        </p:nvPicPr>
        <p:blipFill>
          <a:blip r:embed="rId3" cstate="print"/>
          <a:srcRect l="5357" t="7336" r="4393" b="4448"/>
          <a:stretch>
            <a:fillRect/>
          </a:stretch>
        </p:blipFill>
        <p:spPr bwMode="auto">
          <a:xfrm>
            <a:off x="36513" y="915988"/>
            <a:ext cx="3789362" cy="3897312"/>
          </a:xfrm>
          <a:prstGeom prst="rect">
            <a:avLst/>
          </a:prstGeom>
          <a:noFill/>
          <a:ln w="9525">
            <a:noFill/>
            <a:miter lim="800000"/>
            <a:headEnd/>
            <a:tailEnd/>
          </a:ln>
        </p:spPr>
      </p:pic>
      <p:cxnSp>
        <p:nvCxnSpPr>
          <p:cNvPr id="13" name="Straight Arrow Connector 12"/>
          <p:cNvCxnSpPr/>
          <p:nvPr/>
        </p:nvCxnSpPr>
        <p:spPr>
          <a:xfrm flipV="1">
            <a:off x="1323975" y="4022725"/>
            <a:ext cx="336550" cy="10541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0" descr="9.png"/>
          <p:cNvPicPr>
            <a:picLocks noChangeAspect="1"/>
          </p:cNvPicPr>
          <p:nvPr/>
        </p:nvPicPr>
        <p:blipFill>
          <a:blip r:embed="rId2" cstate="print"/>
          <a:srcRect t="5130" r="11681" b="7822"/>
          <a:stretch>
            <a:fillRect/>
          </a:stretch>
        </p:blipFill>
        <p:spPr bwMode="auto">
          <a:xfrm>
            <a:off x="685800" y="2057400"/>
            <a:ext cx="7700963" cy="3765550"/>
          </a:xfrm>
          <a:prstGeom prst="rect">
            <a:avLst/>
          </a:prstGeom>
          <a:noFill/>
          <a:ln w="9525">
            <a:noFill/>
            <a:miter lim="800000"/>
            <a:headEnd/>
            <a:tailEnd/>
          </a:ln>
        </p:spPr>
      </p:pic>
      <p:sp>
        <p:nvSpPr>
          <p:cNvPr id="46083" name="Title 2"/>
          <p:cNvSpPr>
            <a:spLocks noGrp="1"/>
          </p:cNvSpPr>
          <p:nvPr>
            <p:ph type="title"/>
          </p:nvPr>
        </p:nvSpPr>
        <p:spPr>
          <a:xfrm>
            <a:off x="0" y="-214313"/>
            <a:ext cx="8482013" cy="1143001"/>
          </a:xfrm>
        </p:spPr>
        <p:txBody>
          <a:bodyPr/>
          <a:lstStyle/>
          <a:p>
            <a:r>
              <a:rPr lang="en-US" smtClean="0">
                <a:latin typeface="Helvetica Neue" charset="0"/>
                <a:ea typeface="ＭＳ Ｐゴシック" pitchFamily="34" charset="-128"/>
                <a:cs typeface="Helvetica Neue" charset="0"/>
              </a:rPr>
              <a:t>TWiLiTE-GH</a:t>
            </a:r>
          </a:p>
        </p:txBody>
      </p:sp>
      <p:sp>
        <p:nvSpPr>
          <p:cNvPr id="46084" name="TextBox 3"/>
          <p:cNvSpPr txBox="1">
            <a:spLocks noChangeArrowheads="1"/>
          </p:cNvSpPr>
          <p:nvPr/>
        </p:nvSpPr>
        <p:spPr bwMode="auto">
          <a:xfrm>
            <a:off x="6819900" y="1204913"/>
            <a:ext cx="1811338" cy="369887"/>
          </a:xfrm>
          <a:prstGeom prst="rect">
            <a:avLst/>
          </a:prstGeom>
          <a:noFill/>
          <a:ln w="9525">
            <a:noFill/>
            <a:miter lim="800000"/>
            <a:headEnd/>
            <a:tailEnd/>
          </a:ln>
        </p:spPr>
        <p:txBody>
          <a:bodyPr wrap="none">
            <a:spAutoFit/>
          </a:bodyPr>
          <a:lstStyle/>
          <a:p>
            <a:pPr defTabSz="457200"/>
            <a:r>
              <a:rPr lang="en-US" b="1" smtClean="0">
                <a:solidFill>
                  <a:srgbClr val="1F497D"/>
                </a:solidFill>
                <a:ea typeface="ＭＳ Ｐゴシック" pitchFamily="34" charset="-128"/>
              </a:rPr>
              <a:t>Electronics pallet</a:t>
            </a:r>
          </a:p>
        </p:txBody>
      </p:sp>
      <p:cxnSp>
        <p:nvCxnSpPr>
          <p:cNvPr id="5" name="Straight Arrow Connector 4"/>
          <p:cNvCxnSpPr>
            <a:stCxn id="46084" idx="2"/>
          </p:cNvCxnSpPr>
          <p:nvPr/>
        </p:nvCxnSpPr>
        <p:spPr>
          <a:xfrm flipH="1">
            <a:off x="7327900" y="1574800"/>
            <a:ext cx="398463" cy="8255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086" name="TextBox 5"/>
          <p:cNvSpPr txBox="1">
            <a:spLocks noChangeArrowheads="1"/>
          </p:cNvSpPr>
          <p:nvPr/>
        </p:nvSpPr>
        <p:spPr bwMode="auto">
          <a:xfrm>
            <a:off x="4071938" y="1174750"/>
            <a:ext cx="1382712" cy="368300"/>
          </a:xfrm>
          <a:prstGeom prst="rect">
            <a:avLst/>
          </a:prstGeom>
          <a:noFill/>
          <a:ln w="9525">
            <a:noFill/>
            <a:miter lim="800000"/>
            <a:headEnd/>
            <a:tailEnd/>
          </a:ln>
        </p:spPr>
        <p:txBody>
          <a:bodyPr wrap="none">
            <a:spAutoFit/>
          </a:bodyPr>
          <a:lstStyle/>
          <a:p>
            <a:pPr defTabSz="457200"/>
            <a:r>
              <a:rPr lang="en-US" b="1" smtClean="0">
                <a:solidFill>
                  <a:srgbClr val="1F497D"/>
                </a:solidFill>
                <a:ea typeface="ＭＳ Ｐゴシック" pitchFamily="34" charset="-128"/>
              </a:rPr>
              <a:t>Optics pallet</a:t>
            </a:r>
          </a:p>
        </p:txBody>
      </p:sp>
      <p:cxnSp>
        <p:nvCxnSpPr>
          <p:cNvPr id="7" name="Straight Arrow Connector 6"/>
          <p:cNvCxnSpPr>
            <a:stCxn id="46086" idx="2"/>
          </p:cNvCxnSpPr>
          <p:nvPr/>
        </p:nvCxnSpPr>
        <p:spPr>
          <a:xfrm rot="5400000">
            <a:off x="4295775" y="1933575"/>
            <a:ext cx="85725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088" name="TextBox 7"/>
          <p:cNvSpPr txBox="1">
            <a:spLocks noChangeArrowheads="1"/>
          </p:cNvSpPr>
          <p:nvPr/>
        </p:nvSpPr>
        <p:spPr bwMode="auto">
          <a:xfrm>
            <a:off x="955675" y="1204913"/>
            <a:ext cx="1749425" cy="369887"/>
          </a:xfrm>
          <a:prstGeom prst="rect">
            <a:avLst/>
          </a:prstGeom>
          <a:noFill/>
          <a:ln w="9525">
            <a:noFill/>
            <a:miter lim="800000"/>
            <a:headEnd/>
            <a:tailEnd/>
          </a:ln>
        </p:spPr>
        <p:txBody>
          <a:bodyPr wrap="none">
            <a:spAutoFit/>
          </a:bodyPr>
          <a:lstStyle/>
          <a:p>
            <a:pPr defTabSz="457200"/>
            <a:r>
              <a:rPr lang="en-US" b="1" smtClean="0">
                <a:solidFill>
                  <a:srgbClr val="1F497D"/>
                </a:solidFill>
                <a:ea typeface="ＭＳ Ｐゴシック" pitchFamily="34" charset="-128"/>
              </a:rPr>
              <a:t>Thermal pallet</a:t>
            </a:r>
          </a:p>
        </p:txBody>
      </p:sp>
      <p:cxnSp>
        <p:nvCxnSpPr>
          <p:cNvPr id="9" name="Straight Arrow Connector 8"/>
          <p:cNvCxnSpPr>
            <a:stCxn id="46088" idx="2"/>
          </p:cNvCxnSpPr>
          <p:nvPr/>
        </p:nvCxnSpPr>
        <p:spPr>
          <a:xfrm>
            <a:off x="1830388" y="1574800"/>
            <a:ext cx="1033462" cy="10683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p:cNvSpPr>
            <a:spLocks noGrp="1"/>
          </p:cNvSpPr>
          <p:nvPr>
            <p:ph type="title"/>
          </p:nvPr>
        </p:nvSpPr>
        <p:spPr>
          <a:xfrm>
            <a:off x="0" y="-214313"/>
            <a:ext cx="8529638" cy="1143001"/>
          </a:xfrm>
        </p:spPr>
        <p:txBody>
          <a:bodyPr/>
          <a:lstStyle/>
          <a:p>
            <a:r>
              <a:rPr lang="en-US" smtClean="0">
                <a:latin typeface="Helvetica Neue" charset="0"/>
                <a:ea typeface="ＭＳ Ｐゴシック" pitchFamily="34" charset="-128"/>
                <a:cs typeface="Helvetica Neue" charset="0"/>
              </a:rPr>
              <a:t>TWiLiTE-GH</a:t>
            </a:r>
          </a:p>
        </p:txBody>
      </p:sp>
      <p:pic>
        <p:nvPicPr>
          <p:cNvPr id="47107" name="Picture 4" descr="10.png"/>
          <p:cNvPicPr>
            <a:picLocks noChangeAspect="1"/>
          </p:cNvPicPr>
          <p:nvPr/>
        </p:nvPicPr>
        <p:blipFill>
          <a:blip r:embed="rId2" cstate="print"/>
          <a:srcRect t="5363" b="11705"/>
          <a:stretch>
            <a:fillRect/>
          </a:stretch>
        </p:blipFill>
        <p:spPr bwMode="auto">
          <a:xfrm>
            <a:off x="757238" y="1358900"/>
            <a:ext cx="7445375" cy="475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7" descr="13.png"/>
          <p:cNvPicPr>
            <a:picLocks noChangeAspect="1"/>
          </p:cNvPicPr>
          <p:nvPr/>
        </p:nvPicPr>
        <p:blipFill>
          <a:blip r:embed="rId2" cstate="print"/>
          <a:srcRect l="7526" t="6561" r="17068" b="7355"/>
          <a:stretch>
            <a:fillRect/>
          </a:stretch>
        </p:blipFill>
        <p:spPr bwMode="auto">
          <a:xfrm>
            <a:off x="4559300" y="2405063"/>
            <a:ext cx="4506913" cy="4106862"/>
          </a:xfrm>
          <a:prstGeom prst="rect">
            <a:avLst/>
          </a:prstGeom>
          <a:noFill/>
          <a:ln w="9525">
            <a:noFill/>
            <a:miter lim="800000"/>
            <a:headEnd/>
            <a:tailEnd/>
          </a:ln>
        </p:spPr>
      </p:pic>
      <p:pic>
        <p:nvPicPr>
          <p:cNvPr id="49155" name="Picture 16" descr="12.png"/>
          <p:cNvPicPr>
            <a:picLocks noChangeAspect="1"/>
          </p:cNvPicPr>
          <p:nvPr/>
        </p:nvPicPr>
        <p:blipFill>
          <a:blip r:embed="rId3" cstate="print"/>
          <a:srcRect t="4903" r="17949" b="8986"/>
          <a:stretch>
            <a:fillRect/>
          </a:stretch>
        </p:blipFill>
        <p:spPr bwMode="auto">
          <a:xfrm>
            <a:off x="71438" y="928688"/>
            <a:ext cx="4341812" cy="3638550"/>
          </a:xfrm>
          <a:prstGeom prst="rect">
            <a:avLst/>
          </a:prstGeom>
          <a:noFill/>
          <a:ln w="9525">
            <a:noFill/>
            <a:miter lim="800000"/>
            <a:headEnd/>
            <a:tailEnd/>
          </a:ln>
        </p:spPr>
      </p:pic>
      <p:sp>
        <p:nvSpPr>
          <p:cNvPr id="49156" name="Title 2"/>
          <p:cNvSpPr>
            <a:spLocks noGrp="1"/>
          </p:cNvSpPr>
          <p:nvPr>
            <p:ph type="title"/>
          </p:nvPr>
        </p:nvSpPr>
        <p:spPr>
          <a:xfrm>
            <a:off x="0" y="-214313"/>
            <a:ext cx="8547100" cy="1143001"/>
          </a:xfrm>
        </p:spPr>
        <p:txBody>
          <a:bodyPr/>
          <a:lstStyle/>
          <a:p>
            <a:r>
              <a:rPr lang="en-US" smtClean="0">
                <a:latin typeface="Helvetica Neue" charset="0"/>
                <a:ea typeface="ＭＳ Ｐゴシック" pitchFamily="34" charset="-128"/>
                <a:cs typeface="Helvetica Neue" charset="0"/>
              </a:rPr>
              <a:t>Electronics Pallet</a:t>
            </a:r>
          </a:p>
        </p:txBody>
      </p:sp>
      <p:sp>
        <p:nvSpPr>
          <p:cNvPr id="49157" name="TextBox 5"/>
          <p:cNvSpPr txBox="1">
            <a:spLocks noChangeArrowheads="1"/>
          </p:cNvSpPr>
          <p:nvPr/>
        </p:nvSpPr>
        <p:spPr bwMode="auto">
          <a:xfrm>
            <a:off x="4800600" y="990600"/>
            <a:ext cx="4044950" cy="368300"/>
          </a:xfrm>
          <a:prstGeom prst="rect">
            <a:avLst/>
          </a:prstGeom>
          <a:noFill/>
          <a:ln w="9525">
            <a:noFill/>
            <a:miter lim="800000"/>
            <a:headEnd/>
            <a:tailEnd/>
          </a:ln>
        </p:spPr>
        <p:txBody>
          <a:bodyPr wrap="none">
            <a:spAutoFit/>
          </a:bodyPr>
          <a:lstStyle/>
          <a:p>
            <a:pPr defTabSz="457200"/>
            <a:r>
              <a:rPr lang="en-US" b="1" i="1" smtClean="0">
                <a:solidFill>
                  <a:prstClr val="black"/>
                </a:solidFill>
                <a:ea typeface="ＭＳ Ｐゴシック" pitchFamily="34" charset="-128"/>
              </a:rPr>
              <a:t>Outer dimensions: 41” x 27” x 20”</a:t>
            </a:r>
          </a:p>
        </p:txBody>
      </p:sp>
      <p:sp>
        <p:nvSpPr>
          <p:cNvPr id="49158" name="TextBox 6"/>
          <p:cNvSpPr txBox="1">
            <a:spLocks noChangeArrowheads="1"/>
          </p:cNvSpPr>
          <p:nvPr/>
        </p:nvSpPr>
        <p:spPr bwMode="auto">
          <a:xfrm>
            <a:off x="1030288" y="4778375"/>
            <a:ext cx="998537" cy="369888"/>
          </a:xfrm>
          <a:prstGeom prst="rect">
            <a:avLst/>
          </a:prstGeom>
          <a:noFill/>
          <a:ln w="9525">
            <a:noFill/>
            <a:miter lim="800000"/>
            <a:headEnd/>
            <a:tailEnd/>
          </a:ln>
        </p:spPr>
        <p:txBody>
          <a:bodyPr wrap="none">
            <a:spAutoFit/>
          </a:bodyPr>
          <a:lstStyle/>
          <a:p>
            <a:pPr defTabSz="457200"/>
            <a:r>
              <a:rPr lang="en-US" b="1" smtClean="0">
                <a:solidFill>
                  <a:srgbClr val="1F497D"/>
                </a:solidFill>
                <a:ea typeface="ＭＳ Ｐゴシック" pitchFamily="34" charset="-128"/>
              </a:rPr>
              <a:t>Receiver</a:t>
            </a:r>
          </a:p>
        </p:txBody>
      </p:sp>
      <p:cxnSp>
        <p:nvCxnSpPr>
          <p:cNvPr id="8" name="Straight Arrow Connector 7"/>
          <p:cNvCxnSpPr>
            <a:stCxn id="49158" idx="0"/>
          </p:cNvCxnSpPr>
          <p:nvPr/>
        </p:nvCxnSpPr>
        <p:spPr>
          <a:xfrm rot="5400000" flipH="1" flipV="1">
            <a:off x="1243013" y="3582988"/>
            <a:ext cx="1481137" cy="9096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160" name="TextBox 10"/>
          <p:cNvSpPr txBox="1">
            <a:spLocks noChangeArrowheads="1"/>
          </p:cNvSpPr>
          <p:nvPr/>
        </p:nvSpPr>
        <p:spPr bwMode="auto">
          <a:xfrm>
            <a:off x="7453313" y="1568450"/>
            <a:ext cx="1355725" cy="646113"/>
          </a:xfrm>
          <a:prstGeom prst="rect">
            <a:avLst/>
          </a:prstGeom>
          <a:noFill/>
          <a:ln w="9525">
            <a:noFill/>
            <a:miter lim="800000"/>
            <a:headEnd/>
            <a:tailEnd/>
          </a:ln>
        </p:spPr>
        <p:txBody>
          <a:bodyPr wrap="none">
            <a:spAutoFit/>
          </a:bodyPr>
          <a:lstStyle/>
          <a:p>
            <a:pPr algn="ctr" defTabSz="457200"/>
            <a:r>
              <a:rPr lang="en-US" b="1" smtClean="0">
                <a:solidFill>
                  <a:srgbClr val="1F497D"/>
                </a:solidFill>
                <a:ea typeface="ＭＳ Ｐゴシック" pitchFamily="34" charset="-128"/>
              </a:rPr>
              <a:t>Data, power</a:t>
            </a:r>
          </a:p>
          <a:p>
            <a:pPr algn="ctr" defTabSz="457200"/>
            <a:r>
              <a:rPr lang="en-US" b="1" smtClean="0">
                <a:solidFill>
                  <a:srgbClr val="1F497D"/>
                </a:solidFill>
                <a:ea typeface="ＭＳ Ｐゴシック" pitchFamily="34" charset="-128"/>
              </a:rPr>
              <a:t>boxes (3X)</a:t>
            </a:r>
          </a:p>
        </p:txBody>
      </p:sp>
      <p:cxnSp>
        <p:nvCxnSpPr>
          <p:cNvPr id="12" name="Straight Arrow Connector 11"/>
          <p:cNvCxnSpPr>
            <a:stCxn id="49160" idx="2"/>
          </p:cNvCxnSpPr>
          <p:nvPr/>
        </p:nvCxnSpPr>
        <p:spPr>
          <a:xfrm flipH="1">
            <a:off x="7904163" y="2214563"/>
            <a:ext cx="227012" cy="19510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162" name="TextBox 19"/>
          <p:cNvSpPr txBox="1">
            <a:spLocks noChangeArrowheads="1"/>
          </p:cNvSpPr>
          <p:nvPr/>
        </p:nvSpPr>
        <p:spPr bwMode="auto">
          <a:xfrm>
            <a:off x="2843213" y="5538788"/>
            <a:ext cx="1570037" cy="369887"/>
          </a:xfrm>
          <a:prstGeom prst="rect">
            <a:avLst/>
          </a:prstGeom>
          <a:noFill/>
          <a:ln w="9525">
            <a:noFill/>
            <a:miter lim="800000"/>
            <a:headEnd/>
            <a:tailEnd/>
          </a:ln>
        </p:spPr>
        <p:txBody>
          <a:bodyPr wrap="none">
            <a:spAutoFit/>
          </a:bodyPr>
          <a:lstStyle/>
          <a:p>
            <a:pPr defTabSz="457200"/>
            <a:r>
              <a:rPr lang="en-US" b="1" smtClean="0">
                <a:solidFill>
                  <a:srgbClr val="1F497D"/>
                </a:solidFill>
                <a:ea typeface="ＭＳ Ｐゴシック" pitchFamily="34" charset="-128"/>
              </a:rPr>
              <a:t>Heater block</a:t>
            </a:r>
          </a:p>
        </p:txBody>
      </p:sp>
      <p:cxnSp>
        <p:nvCxnSpPr>
          <p:cNvPr id="21" name="Straight Arrow Connector 20"/>
          <p:cNvCxnSpPr>
            <a:stCxn id="49162" idx="0"/>
          </p:cNvCxnSpPr>
          <p:nvPr/>
        </p:nvCxnSpPr>
        <p:spPr>
          <a:xfrm flipV="1">
            <a:off x="3629025" y="4567238"/>
            <a:ext cx="1276350" cy="9715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164" name="TextBox 24"/>
          <p:cNvSpPr txBox="1">
            <a:spLocks noChangeArrowheads="1"/>
          </p:cNvSpPr>
          <p:nvPr/>
        </p:nvSpPr>
        <p:spPr bwMode="auto">
          <a:xfrm>
            <a:off x="5024438" y="1568450"/>
            <a:ext cx="736600" cy="646113"/>
          </a:xfrm>
          <a:prstGeom prst="rect">
            <a:avLst/>
          </a:prstGeom>
          <a:noFill/>
          <a:ln w="9525">
            <a:noFill/>
            <a:miter lim="800000"/>
            <a:headEnd/>
            <a:tailEnd/>
          </a:ln>
        </p:spPr>
        <p:txBody>
          <a:bodyPr wrap="none">
            <a:spAutoFit/>
          </a:bodyPr>
          <a:lstStyle/>
          <a:p>
            <a:pPr algn="ctr" defTabSz="457200"/>
            <a:r>
              <a:rPr lang="en-US" b="1" smtClean="0">
                <a:solidFill>
                  <a:srgbClr val="1F497D"/>
                </a:solidFill>
                <a:ea typeface="ＭＳ Ｐゴシック" pitchFamily="34" charset="-128"/>
              </a:rPr>
              <a:t>Hard</a:t>
            </a:r>
          </a:p>
          <a:p>
            <a:pPr algn="ctr" defTabSz="457200"/>
            <a:r>
              <a:rPr lang="en-US" b="1" smtClean="0">
                <a:solidFill>
                  <a:srgbClr val="1F497D"/>
                </a:solidFill>
                <a:ea typeface="ＭＳ Ｐゴシック" pitchFamily="34" charset="-128"/>
              </a:rPr>
              <a:t>drive</a:t>
            </a:r>
          </a:p>
        </p:txBody>
      </p:sp>
      <p:cxnSp>
        <p:nvCxnSpPr>
          <p:cNvPr id="26" name="Straight Arrow Connector 25"/>
          <p:cNvCxnSpPr>
            <a:stCxn id="49164" idx="2"/>
          </p:cNvCxnSpPr>
          <p:nvPr/>
        </p:nvCxnSpPr>
        <p:spPr>
          <a:xfrm>
            <a:off x="5392738" y="2214563"/>
            <a:ext cx="1073150" cy="10826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9167" idx="2"/>
          </p:cNvCxnSpPr>
          <p:nvPr/>
        </p:nvCxnSpPr>
        <p:spPr>
          <a:xfrm>
            <a:off x="6465888" y="2214563"/>
            <a:ext cx="752475" cy="8223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167" name="TextBox 24"/>
          <p:cNvSpPr txBox="1">
            <a:spLocks noChangeArrowheads="1"/>
          </p:cNvSpPr>
          <p:nvPr/>
        </p:nvSpPr>
        <p:spPr bwMode="auto">
          <a:xfrm>
            <a:off x="5956300" y="1568450"/>
            <a:ext cx="1019175" cy="646113"/>
          </a:xfrm>
          <a:prstGeom prst="rect">
            <a:avLst/>
          </a:prstGeom>
          <a:noFill/>
          <a:ln w="9525">
            <a:noFill/>
            <a:miter lim="800000"/>
            <a:headEnd/>
            <a:tailEnd/>
          </a:ln>
        </p:spPr>
        <p:txBody>
          <a:bodyPr wrap="none">
            <a:spAutoFit/>
          </a:bodyPr>
          <a:lstStyle/>
          <a:p>
            <a:pPr algn="ctr" defTabSz="457200"/>
            <a:r>
              <a:rPr lang="en-US" b="1" smtClean="0">
                <a:solidFill>
                  <a:srgbClr val="1F497D"/>
                </a:solidFill>
                <a:ea typeface="ＭＳ Ｐゴシック" pitchFamily="34" charset="-128"/>
              </a:rPr>
              <a:t>Backup</a:t>
            </a:r>
          </a:p>
          <a:p>
            <a:pPr algn="ctr" defTabSz="457200"/>
            <a:r>
              <a:rPr lang="en-US" b="1" smtClean="0">
                <a:solidFill>
                  <a:srgbClr val="1F497D"/>
                </a:solidFill>
                <a:ea typeface="ＭＳ Ｐゴシック" pitchFamily="34" charset="-128"/>
              </a:rPr>
              <a:t>battery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F9077FFC-E913-4A0A-94B6-0E92EE628F17}" type="slidenum">
              <a:rPr lang="en-US"/>
              <a:pPr/>
              <a:t>3</a:t>
            </a:fld>
            <a:endParaRPr lang="en-US"/>
          </a:p>
        </p:txBody>
      </p:sp>
      <p:sp>
        <p:nvSpPr>
          <p:cNvPr id="75778" name="Text Box 2"/>
          <p:cNvSpPr txBox="1">
            <a:spLocks noChangeArrowheads="1"/>
          </p:cNvSpPr>
          <p:nvPr/>
        </p:nvSpPr>
        <p:spPr bwMode="auto">
          <a:xfrm>
            <a:off x="533400" y="1752600"/>
            <a:ext cx="8232775" cy="3756025"/>
          </a:xfrm>
          <a:prstGeom prst="rect">
            <a:avLst/>
          </a:prstGeom>
          <a:noFill/>
          <a:ln w="12700">
            <a:solidFill>
              <a:srgbClr val="000080"/>
            </a:solidFill>
            <a:miter lim="800000"/>
            <a:headEnd/>
            <a:tailEnd/>
          </a:ln>
          <a:effectLst/>
        </p:spPr>
        <p:txBody>
          <a:bodyPr>
            <a:spAutoFit/>
          </a:bodyPr>
          <a:lstStyle/>
          <a:p>
            <a:r>
              <a:rPr lang="en-US" sz="2400">
                <a:latin typeface="Arial" charset="0"/>
              </a:rPr>
              <a:t>Wavelength					354.7 nm</a:t>
            </a:r>
          </a:p>
          <a:p>
            <a:r>
              <a:rPr lang="en-US" sz="2400">
                <a:latin typeface="Arial" charset="0"/>
              </a:rPr>
              <a:t>Telescope/Scanner Area			0.08 m</a:t>
            </a:r>
            <a:r>
              <a:rPr lang="en-US" sz="2400" baseline="30000">
                <a:latin typeface="Arial" charset="0"/>
              </a:rPr>
              <a:t>2</a:t>
            </a:r>
          </a:p>
          <a:p>
            <a:r>
              <a:rPr lang="en-US" sz="2400">
                <a:latin typeface="Arial" charset="0"/>
              </a:rPr>
              <a:t>Laser Linewidth (FWHH)			150 MHz</a:t>
            </a:r>
          </a:p>
          <a:p>
            <a:r>
              <a:rPr lang="en-US" sz="2400">
                <a:latin typeface="Arial" charset="0"/>
              </a:rPr>
              <a:t>Laser Energy/Pulse	(8 W)			40 mJ @ 200 pps</a:t>
            </a:r>
          </a:p>
          <a:p>
            <a:r>
              <a:rPr lang="en-US" sz="2400">
                <a:latin typeface="Arial" charset="0"/>
              </a:rPr>
              <a:t>Etalon FSR 					16.65 GHz</a:t>
            </a:r>
          </a:p>
          <a:p>
            <a:r>
              <a:rPr lang="en-US" sz="2400">
                <a:latin typeface="Arial" charset="0"/>
              </a:rPr>
              <a:t>Etalon FWHH				2.84 GHz</a:t>
            </a:r>
          </a:p>
          <a:p>
            <a:r>
              <a:rPr lang="en-US" sz="2400">
                <a:latin typeface="Arial" charset="0"/>
              </a:rPr>
              <a:t>Edge Channel Separation			6.64 GHz</a:t>
            </a:r>
          </a:p>
          <a:p>
            <a:r>
              <a:rPr lang="en-US" sz="2400">
                <a:latin typeface="Arial" charset="0"/>
              </a:rPr>
              <a:t>Locking Channel Separation 		4.74 GHz</a:t>
            </a:r>
          </a:p>
          <a:p>
            <a:r>
              <a:rPr lang="en-US" sz="2400">
                <a:latin typeface="Arial" charset="0"/>
              </a:rPr>
              <a:t>Interference filter BW (FWHH)		120 pm</a:t>
            </a:r>
          </a:p>
          <a:p>
            <a:r>
              <a:rPr lang="en-US" sz="2400">
                <a:latin typeface="Arial" charset="0"/>
              </a:rPr>
              <a:t>PMT Quantum Efficiency			25%</a:t>
            </a:r>
          </a:p>
        </p:txBody>
      </p:sp>
      <p:sp>
        <p:nvSpPr>
          <p:cNvPr id="75779" name="Rectangle 3"/>
          <p:cNvSpPr>
            <a:spLocks noChangeArrowheads="1"/>
          </p:cNvSpPr>
          <p:nvPr/>
        </p:nvSpPr>
        <p:spPr bwMode="auto">
          <a:xfrm>
            <a:off x="1066800" y="381000"/>
            <a:ext cx="7315200" cy="434975"/>
          </a:xfrm>
          <a:prstGeom prst="rect">
            <a:avLst/>
          </a:prstGeom>
          <a:noFill/>
          <a:ln w="9525">
            <a:noFill/>
            <a:miter lim="800000"/>
            <a:headEnd/>
            <a:tailEnd/>
          </a:ln>
          <a:effectLst/>
        </p:spPr>
        <p:txBody>
          <a:bodyPr anchor="b"/>
          <a:lstStyle/>
          <a:p>
            <a:pPr>
              <a:lnSpc>
                <a:spcPct val="75000"/>
              </a:lnSpc>
            </a:pPr>
            <a:r>
              <a:rPr lang="en-US" sz="3400" b="1">
                <a:solidFill>
                  <a:schemeClr val="accent2"/>
                </a:solidFill>
              </a:rPr>
              <a:t>TWiLiTE Instrument Parameters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3" descr="16.png"/>
          <p:cNvPicPr>
            <a:picLocks noChangeAspect="1"/>
          </p:cNvPicPr>
          <p:nvPr/>
        </p:nvPicPr>
        <p:blipFill>
          <a:blip r:embed="rId2" cstate="print"/>
          <a:srcRect l="21938" t="23753" r="22681" b="21138"/>
          <a:stretch>
            <a:fillRect/>
          </a:stretch>
        </p:blipFill>
        <p:spPr bwMode="auto">
          <a:xfrm>
            <a:off x="4567238" y="3021013"/>
            <a:ext cx="4452937" cy="3462337"/>
          </a:xfrm>
          <a:prstGeom prst="rect">
            <a:avLst/>
          </a:prstGeom>
          <a:noFill/>
          <a:ln w="9525">
            <a:noFill/>
            <a:miter lim="800000"/>
            <a:headEnd/>
            <a:tailEnd/>
          </a:ln>
        </p:spPr>
      </p:pic>
      <p:pic>
        <p:nvPicPr>
          <p:cNvPr id="63491" name="Picture 12" descr="15.png"/>
          <p:cNvPicPr>
            <a:picLocks noChangeAspect="1"/>
          </p:cNvPicPr>
          <p:nvPr/>
        </p:nvPicPr>
        <p:blipFill>
          <a:blip r:embed="rId3" cstate="print"/>
          <a:srcRect l="18681" t="20432" r="16656" b="20831"/>
          <a:stretch>
            <a:fillRect/>
          </a:stretch>
        </p:blipFill>
        <p:spPr bwMode="auto">
          <a:xfrm>
            <a:off x="119063" y="938213"/>
            <a:ext cx="4398962" cy="3425825"/>
          </a:xfrm>
          <a:prstGeom prst="rect">
            <a:avLst/>
          </a:prstGeom>
          <a:noFill/>
          <a:ln w="9525">
            <a:noFill/>
            <a:miter lim="800000"/>
            <a:headEnd/>
            <a:tailEnd/>
          </a:ln>
        </p:spPr>
      </p:pic>
      <p:sp>
        <p:nvSpPr>
          <p:cNvPr id="63492" name="Title 2"/>
          <p:cNvSpPr>
            <a:spLocks noGrp="1"/>
          </p:cNvSpPr>
          <p:nvPr>
            <p:ph type="title"/>
          </p:nvPr>
        </p:nvSpPr>
        <p:spPr>
          <a:xfrm>
            <a:off x="0" y="-214313"/>
            <a:ext cx="8482013" cy="1143001"/>
          </a:xfrm>
        </p:spPr>
        <p:txBody>
          <a:bodyPr/>
          <a:lstStyle/>
          <a:p>
            <a:r>
              <a:rPr lang="en-US" smtClean="0">
                <a:latin typeface="Helvetica Neue" charset="0"/>
                <a:ea typeface="ＭＳ Ｐゴシック" pitchFamily="34" charset="-128"/>
                <a:cs typeface="Helvetica Neue" charset="0"/>
              </a:rPr>
              <a:t>Thermal Pallet</a:t>
            </a:r>
          </a:p>
        </p:txBody>
      </p:sp>
      <p:sp>
        <p:nvSpPr>
          <p:cNvPr id="63493" name="TextBox 5"/>
          <p:cNvSpPr txBox="1">
            <a:spLocks noChangeArrowheads="1"/>
          </p:cNvSpPr>
          <p:nvPr/>
        </p:nvSpPr>
        <p:spPr bwMode="auto">
          <a:xfrm>
            <a:off x="-36513" y="6262688"/>
            <a:ext cx="4027488" cy="369887"/>
          </a:xfrm>
          <a:prstGeom prst="rect">
            <a:avLst/>
          </a:prstGeom>
          <a:noFill/>
          <a:ln w="9525">
            <a:noFill/>
            <a:miter lim="800000"/>
            <a:headEnd/>
            <a:tailEnd/>
          </a:ln>
        </p:spPr>
        <p:txBody>
          <a:bodyPr wrap="none">
            <a:spAutoFit/>
          </a:bodyPr>
          <a:lstStyle/>
          <a:p>
            <a:pPr defTabSz="457200"/>
            <a:r>
              <a:rPr lang="en-US" b="1" i="1" smtClean="0">
                <a:solidFill>
                  <a:prstClr val="black"/>
                </a:solidFill>
                <a:ea typeface="ＭＳ Ｐゴシック" pitchFamily="34" charset="-128"/>
              </a:rPr>
              <a:t>Outer dimensions: 40” x 27” x 11”</a:t>
            </a:r>
          </a:p>
        </p:txBody>
      </p:sp>
      <p:sp>
        <p:nvSpPr>
          <p:cNvPr id="63494" name="TextBox 6"/>
          <p:cNvSpPr txBox="1">
            <a:spLocks noChangeArrowheads="1"/>
          </p:cNvSpPr>
          <p:nvPr/>
        </p:nvSpPr>
        <p:spPr bwMode="auto">
          <a:xfrm>
            <a:off x="2754313" y="4921250"/>
            <a:ext cx="1557337" cy="646113"/>
          </a:xfrm>
          <a:prstGeom prst="rect">
            <a:avLst/>
          </a:prstGeom>
          <a:noFill/>
          <a:ln w="9525">
            <a:noFill/>
            <a:miter lim="800000"/>
            <a:headEnd/>
            <a:tailEnd/>
          </a:ln>
        </p:spPr>
        <p:txBody>
          <a:bodyPr wrap="none">
            <a:spAutoFit/>
          </a:bodyPr>
          <a:lstStyle/>
          <a:p>
            <a:pPr algn="ctr" defTabSz="457200"/>
            <a:r>
              <a:rPr lang="en-US" b="1" smtClean="0">
                <a:solidFill>
                  <a:srgbClr val="1F497D"/>
                </a:solidFill>
                <a:ea typeface="ＭＳ Ｐゴシック" pitchFamily="34" charset="-128"/>
              </a:rPr>
              <a:t>Proportional</a:t>
            </a:r>
          </a:p>
          <a:p>
            <a:pPr algn="ctr" defTabSz="457200"/>
            <a:r>
              <a:rPr lang="en-US" b="1" smtClean="0">
                <a:solidFill>
                  <a:srgbClr val="1F497D"/>
                </a:solidFill>
                <a:ea typeface="ＭＳ Ｐゴシック" pitchFamily="34" charset="-128"/>
              </a:rPr>
              <a:t>valves (2X)</a:t>
            </a:r>
          </a:p>
        </p:txBody>
      </p:sp>
      <p:cxnSp>
        <p:nvCxnSpPr>
          <p:cNvPr id="8" name="Straight Arrow Connector 7"/>
          <p:cNvCxnSpPr/>
          <p:nvPr/>
        </p:nvCxnSpPr>
        <p:spPr>
          <a:xfrm flipV="1">
            <a:off x="4281488" y="4511675"/>
            <a:ext cx="663575" cy="6016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3496" name="TextBox 10"/>
          <p:cNvSpPr txBox="1">
            <a:spLocks noChangeArrowheads="1"/>
          </p:cNvSpPr>
          <p:nvPr/>
        </p:nvSpPr>
        <p:spPr bwMode="auto">
          <a:xfrm>
            <a:off x="3703638" y="5767388"/>
            <a:ext cx="742950" cy="368300"/>
          </a:xfrm>
          <a:prstGeom prst="rect">
            <a:avLst/>
          </a:prstGeom>
          <a:noFill/>
          <a:ln w="9525">
            <a:noFill/>
            <a:miter lim="800000"/>
            <a:headEnd/>
            <a:tailEnd/>
          </a:ln>
        </p:spPr>
        <p:txBody>
          <a:bodyPr wrap="none">
            <a:spAutoFit/>
          </a:bodyPr>
          <a:lstStyle/>
          <a:p>
            <a:pPr algn="ctr" defTabSz="457200"/>
            <a:r>
              <a:rPr lang="en-US" b="1" smtClean="0">
                <a:solidFill>
                  <a:srgbClr val="1F497D"/>
                </a:solidFill>
                <a:ea typeface="ＭＳ Ｐゴシック" pitchFamily="34" charset="-128"/>
              </a:rPr>
              <a:t>Pump</a:t>
            </a:r>
          </a:p>
        </p:txBody>
      </p:sp>
      <p:cxnSp>
        <p:nvCxnSpPr>
          <p:cNvPr id="12" name="Straight Arrow Connector 11"/>
          <p:cNvCxnSpPr/>
          <p:nvPr/>
        </p:nvCxnSpPr>
        <p:spPr>
          <a:xfrm>
            <a:off x="4524375" y="5907088"/>
            <a:ext cx="202088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3498" name="TextBox 6"/>
          <p:cNvSpPr txBox="1">
            <a:spLocks noChangeArrowheads="1"/>
          </p:cNvSpPr>
          <p:nvPr/>
        </p:nvSpPr>
        <p:spPr bwMode="auto">
          <a:xfrm>
            <a:off x="1071563" y="4789488"/>
            <a:ext cx="1235075" cy="647700"/>
          </a:xfrm>
          <a:prstGeom prst="rect">
            <a:avLst/>
          </a:prstGeom>
          <a:noFill/>
          <a:ln w="9525">
            <a:noFill/>
            <a:miter lim="800000"/>
            <a:headEnd/>
            <a:tailEnd/>
          </a:ln>
        </p:spPr>
        <p:txBody>
          <a:bodyPr wrap="none">
            <a:spAutoFit/>
          </a:bodyPr>
          <a:lstStyle/>
          <a:p>
            <a:pPr algn="ctr" defTabSz="457200"/>
            <a:r>
              <a:rPr lang="en-US" b="1" smtClean="0">
                <a:solidFill>
                  <a:srgbClr val="1F497D"/>
                </a:solidFill>
                <a:ea typeface="ＭＳ Ｐゴシック" pitchFamily="34" charset="-128"/>
              </a:rPr>
              <a:t>EIP</a:t>
            </a:r>
          </a:p>
          <a:p>
            <a:pPr algn="ctr" defTabSz="457200"/>
            <a:r>
              <a:rPr lang="en-US" b="1" smtClean="0">
                <a:solidFill>
                  <a:srgbClr val="1F497D"/>
                </a:solidFill>
                <a:ea typeface="ＭＳ Ｐゴシック" pitchFamily="34" charset="-128"/>
              </a:rPr>
              <a:t>assembly</a:t>
            </a:r>
          </a:p>
        </p:txBody>
      </p:sp>
      <p:cxnSp>
        <p:nvCxnSpPr>
          <p:cNvPr id="18" name="Straight Arrow Connector 17"/>
          <p:cNvCxnSpPr>
            <a:stCxn id="63498" idx="0"/>
          </p:cNvCxnSpPr>
          <p:nvPr/>
        </p:nvCxnSpPr>
        <p:spPr>
          <a:xfrm flipV="1">
            <a:off x="1689100" y="3741738"/>
            <a:ext cx="115888" cy="10477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3500" name="TextBox 10"/>
          <p:cNvSpPr txBox="1">
            <a:spLocks noChangeArrowheads="1"/>
          </p:cNvSpPr>
          <p:nvPr/>
        </p:nvSpPr>
        <p:spPr bwMode="auto">
          <a:xfrm>
            <a:off x="4895850" y="2332038"/>
            <a:ext cx="2551113" cy="369887"/>
          </a:xfrm>
          <a:prstGeom prst="rect">
            <a:avLst/>
          </a:prstGeom>
          <a:noFill/>
          <a:ln w="9525">
            <a:noFill/>
            <a:miter lim="800000"/>
            <a:headEnd/>
            <a:tailEnd/>
          </a:ln>
        </p:spPr>
        <p:txBody>
          <a:bodyPr>
            <a:spAutoFit/>
          </a:bodyPr>
          <a:lstStyle/>
          <a:p>
            <a:pPr algn="ctr" defTabSz="457200"/>
            <a:r>
              <a:rPr lang="en-US" b="1" smtClean="0">
                <a:solidFill>
                  <a:srgbClr val="1F497D"/>
                </a:solidFill>
                <a:ea typeface="ＭＳ Ｐゴシック" pitchFamily="34" charset="-128"/>
              </a:rPr>
              <a:t>PID enclosure</a:t>
            </a:r>
          </a:p>
        </p:txBody>
      </p:sp>
      <p:cxnSp>
        <p:nvCxnSpPr>
          <p:cNvPr id="22" name="Straight Arrow Connector 21"/>
          <p:cNvCxnSpPr/>
          <p:nvPr/>
        </p:nvCxnSpPr>
        <p:spPr>
          <a:xfrm flipH="1" flipV="1">
            <a:off x="3703638" y="2260600"/>
            <a:ext cx="1590675"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3502" name="TextBox 6"/>
          <p:cNvSpPr txBox="1">
            <a:spLocks noChangeArrowheads="1"/>
          </p:cNvSpPr>
          <p:nvPr/>
        </p:nvSpPr>
        <p:spPr bwMode="auto">
          <a:xfrm>
            <a:off x="4794250" y="831850"/>
            <a:ext cx="1390650" cy="647700"/>
          </a:xfrm>
          <a:prstGeom prst="rect">
            <a:avLst/>
          </a:prstGeom>
          <a:noFill/>
          <a:ln w="9525">
            <a:noFill/>
            <a:miter lim="800000"/>
            <a:headEnd/>
            <a:tailEnd/>
          </a:ln>
        </p:spPr>
        <p:txBody>
          <a:bodyPr wrap="none">
            <a:spAutoFit/>
          </a:bodyPr>
          <a:lstStyle/>
          <a:p>
            <a:pPr algn="ctr" defTabSz="457200"/>
            <a:r>
              <a:rPr lang="en-US" b="1" smtClean="0">
                <a:solidFill>
                  <a:srgbClr val="1F497D"/>
                </a:solidFill>
                <a:ea typeface="ＭＳ Ｐゴシック" pitchFamily="34" charset="-128"/>
              </a:rPr>
              <a:t>GSE</a:t>
            </a:r>
          </a:p>
          <a:p>
            <a:pPr algn="ctr" defTabSz="457200"/>
            <a:r>
              <a:rPr lang="en-US" b="1" smtClean="0">
                <a:solidFill>
                  <a:srgbClr val="1F497D"/>
                </a:solidFill>
                <a:ea typeface="ＭＳ Ｐゴシック" pitchFamily="34" charset="-128"/>
              </a:rPr>
              <a:t>valves (2X)</a:t>
            </a:r>
          </a:p>
        </p:txBody>
      </p:sp>
      <p:cxnSp>
        <p:nvCxnSpPr>
          <p:cNvPr id="26" name="Straight Arrow Connector 25"/>
          <p:cNvCxnSpPr/>
          <p:nvPr/>
        </p:nvCxnSpPr>
        <p:spPr>
          <a:xfrm flipH="1">
            <a:off x="3886200" y="1104900"/>
            <a:ext cx="1009650" cy="3746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3504" name="TextBox 6"/>
          <p:cNvSpPr txBox="1">
            <a:spLocks noChangeArrowheads="1"/>
          </p:cNvSpPr>
          <p:nvPr/>
        </p:nvSpPr>
        <p:spPr bwMode="auto">
          <a:xfrm>
            <a:off x="211138" y="4467225"/>
            <a:ext cx="812800" cy="646113"/>
          </a:xfrm>
          <a:prstGeom prst="rect">
            <a:avLst/>
          </a:prstGeom>
          <a:noFill/>
          <a:ln w="9525">
            <a:noFill/>
            <a:miter lim="800000"/>
            <a:headEnd/>
            <a:tailEnd/>
          </a:ln>
        </p:spPr>
        <p:txBody>
          <a:bodyPr wrap="none">
            <a:spAutoFit/>
          </a:bodyPr>
          <a:lstStyle/>
          <a:p>
            <a:pPr algn="ctr" defTabSz="457200"/>
            <a:r>
              <a:rPr lang="en-US" b="1" smtClean="0">
                <a:solidFill>
                  <a:srgbClr val="1F497D"/>
                </a:solidFill>
                <a:ea typeface="ＭＳ Ｐゴシック" pitchFamily="34" charset="-128"/>
              </a:rPr>
              <a:t>Flow</a:t>
            </a:r>
          </a:p>
          <a:p>
            <a:pPr algn="ctr" defTabSz="457200"/>
            <a:r>
              <a:rPr lang="en-US" b="1" smtClean="0">
                <a:solidFill>
                  <a:srgbClr val="1F497D"/>
                </a:solidFill>
                <a:ea typeface="ＭＳ Ｐゴシック" pitchFamily="34" charset="-128"/>
              </a:rPr>
              <a:t>meter</a:t>
            </a:r>
          </a:p>
        </p:txBody>
      </p:sp>
      <p:cxnSp>
        <p:nvCxnSpPr>
          <p:cNvPr id="30" name="Straight Arrow Connector 29"/>
          <p:cNvCxnSpPr>
            <a:stCxn id="63504" idx="0"/>
          </p:cNvCxnSpPr>
          <p:nvPr/>
        </p:nvCxnSpPr>
        <p:spPr>
          <a:xfrm flipV="1">
            <a:off x="617538" y="2501900"/>
            <a:ext cx="898525" cy="19653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1" descr="19.png"/>
          <p:cNvPicPr>
            <a:picLocks noChangeAspect="1"/>
          </p:cNvPicPr>
          <p:nvPr/>
        </p:nvPicPr>
        <p:blipFill>
          <a:blip r:embed="rId2" cstate="print"/>
          <a:srcRect l="21848" t="7742" r="5254" b="13219"/>
          <a:stretch>
            <a:fillRect/>
          </a:stretch>
        </p:blipFill>
        <p:spPr bwMode="auto">
          <a:xfrm>
            <a:off x="4475163" y="3324225"/>
            <a:ext cx="4610100" cy="3219450"/>
          </a:xfrm>
          <a:prstGeom prst="rect">
            <a:avLst/>
          </a:prstGeom>
          <a:noFill/>
          <a:ln w="9525">
            <a:noFill/>
            <a:miter lim="800000"/>
            <a:headEnd/>
            <a:tailEnd/>
          </a:ln>
        </p:spPr>
      </p:pic>
      <p:pic>
        <p:nvPicPr>
          <p:cNvPr id="71683" name="Picture 17" descr="18.png"/>
          <p:cNvPicPr>
            <a:picLocks noChangeAspect="1"/>
          </p:cNvPicPr>
          <p:nvPr/>
        </p:nvPicPr>
        <p:blipFill>
          <a:blip r:embed="rId3" cstate="print"/>
          <a:srcRect l="3658" t="14761" r="3487" b="865"/>
          <a:stretch>
            <a:fillRect/>
          </a:stretch>
        </p:blipFill>
        <p:spPr bwMode="auto">
          <a:xfrm>
            <a:off x="69850" y="928688"/>
            <a:ext cx="4357688" cy="3203575"/>
          </a:xfrm>
          <a:prstGeom prst="rect">
            <a:avLst/>
          </a:prstGeom>
          <a:noFill/>
          <a:ln w="9525">
            <a:noFill/>
            <a:miter lim="800000"/>
            <a:headEnd/>
            <a:tailEnd/>
          </a:ln>
        </p:spPr>
      </p:pic>
      <p:sp>
        <p:nvSpPr>
          <p:cNvPr id="71684" name="Title 2"/>
          <p:cNvSpPr>
            <a:spLocks noGrp="1"/>
          </p:cNvSpPr>
          <p:nvPr>
            <p:ph type="title"/>
          </p:nvPr>
        </p:nvSpPr>
        <p:spPr>
          <a:xfrm>
            <a:off x="0" y="-214313"/>
            <a:ext cx="8482013" cy="1143001"/>
          </a:xfrm>
        </p:spPr>
        <p:txBody>
          <a:bodyPr/>
          <a:lstStyle/>
          <a:p>
            <a:r>
              <a:rPr lang="en-US" smtClean="0">
                <a:latin typeface="Helvetica Neue" charset="0"/>
                <a:ea typeface="ＭＳ Ｐゴシック" pitchFamily="34" charset="-128"/>
                <a:cs typeface="Helvetica Neue" charset="0"/>
              </a:rPr>
              <a:t>Optics Pallet</a:t>
            </a:r>
          </a:p>
        </p:txBody>
      </p:sp>
      <p:sp>
        <p:nvSpPr>
          <p:cNvPr id="71685" name="TextBox 5"/>
          <p:cNvSpPr txBox="1">
            <a:spLocks noChangeArrowheads="1"/>
          </p:cNvSpPr>
          <p:nvPr/>
        </p:nvSpPr>
        <p:spPr bwMode="auto">
          <a:xfrm>
            <a:off x="4879975" y="1223963"/>
            <a:ext cx="4097338" cy="368300"/>
          </a:xfrm>
          <a:prstGeom prst="rect">
            <a:avLst/>
          </a:prstGeom>
          <a:noFill/>
          <a:ln w="9525">
            <a:noFill/>
            <a:miter lim="800000"/>
            <a:headEnd/>
            <a:tailEnd/>
          </a:ln>
        </p:spPr>
        <p:txBody>
          <a:bodyPr wrap="none">
            <a:spAutoFit/>
          </a:bodyPr>
          <a:lstStyle/>
          <a:p>
            <a:pPr defTabSz="457200"/>
            <a:r>
              <a:rPr lang="en-US" b="1" i="1" smtClean="0">
                <a:solidFill>
                  <a:prstClr val="black"/>
                </a:solidFill>
                <a:ea typeface="ＭＳ Ｐゴシック" pitchFamily="34" charset="-128"/>
              </a:rPr>
              <a:t>Outer dimensions: 48” x 34” x 28” </a:t>
            </a:r>
          </a:p>
        </p:txBody>
      </p:sp>
      <p:sp>
        <p:nvSpPr>
          <p:cNvPr id="71686" name="TextBox 6"/>
          <p:cNvSpPr txBox="1">
            <a:spLocks noChangeArrowheads="1"/>
          </p:cNvSpPr>
          <p:nvPr/>
        </p:nvSpPr>
        <p:spPr bwMode="auto">
          <a:xfrm>
            <a:off x="7472363" y="2773363"/>
            <a:ext cx="1504950" cy="369887"/>
          </a:xfrm>
          <a:prstGeom prst="rect">
            <a:avLst/>
          </a:prstGeom>
          <a:noFill/>
          <a:ln w="9525">
            <a:noFill/>
            <a:miter lim="800000"/>
            <a:headEnd/>
            <a:tailEnd/>
          </a:ln>
        </p:spPr>
        <p:txBody>
          <a:bodyPr wrap="none">
            <a:spAutoFit/>
          </a:bodyPr>
          <a:lstStyle/>
          <a:p>
            <a:pPr algn="ctr" defTabSz="457200"/>
            <a:r>
              <a:rPr lang="en-US" b="1" smtClean="0">
                <a:solidFill>
                  <a:srgbClr val="1F497D"/>
                </a:solidFill>
                <a:ea typeface="ＭＳ Ｐゴシック" pitchFamily="34" charset="-128"/>
              </a:rPr>
              <a:t>Optical bench</a:t>
            </a:r>
          </a:p>
        </p:txBody>
      </p:sp>
      <p:cxnSp>
        <p:nvCxnSpPr>
          <p:cNvPr id="8" name="Straight Arrow Connector 7"/>
          <p:cNvCxnSpPr>
            <a:stCxn id="71686" idx="2"/>
          </p:cNvCxnSpPr>
          <p:nvPr/>
        </p:nvCxnSpPr>
        <p:spPr>
          <a:xfrm flipH="1">
            <a:off x="7929563" y="3143250"/>
            <a:ext cx="295275" cy="24034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688" name="TextBox 9"/>
          <p:cNvSpPr txBox="1">
            <a:spLocks noChangeArrowheads="1"/>
          </p:cNvSpPr>
          <p:nvPr/>
        </p:nvSpPr>
        <p:spPr bwMode="auto">
          <a:xfrm>
            <a:off x="1068388" y="4284663"/>
            <a:ext cx="636587" cy="369887"/>
          </a:xfrm>
          <a:prstGeom prst="rect">
            <a:avLst/>
          </a:prstGeom>
          <a:noFill/>
          <a:ln w="9525">
            <a:noFill/>
            <a:miter lim="800000"/>
            <a:headEnd/>
            <a:tailEnd/>
          </a:ln>
        </p:spPr>
        <p:txBody>
          <a:bodyPr wrap="none">
            <a:spAutoFit/>
          </a:bodyPr>
          <a:lstStyle/>
          <a:p>
            <a:pPr algn="ctr" defTabSz="457200"/>
            <a:r>
              <a:rPr lang="en-US" b="1" smtClean="0">
                <a:solidFill>
                  <a:srgbClr val="1F497D"/>
                </a:solidFill>
                <a:ea typeface="ＭＳ Ｐゴシック" pitchFamily="34" charset="-128"/>
              </a:rPr>
              <a:t>LOM</a:t>
            </a:r>
          </a:p>
        </p:txBody>
      </p:sp>
      <p:cxnSp>
        <p:nvCxnSpPr>
          <p:cNvPr id="11" name="Straight Arrow Connector 10"/>
          <p:cNvCxnSpPr>
            <a:stCxn id="71688" idx="0"/>
          </p:cNvCxnSpPr>
          <p:nvPr/>
        </p:nvCxnSpPr>
        <p:spPr>
          <a:xfrm rot="5400000" flipH="1" flipV="1">
            <a:off x="1437482" y="3367881"/>
            <a:ext cx="865188" cy="9683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690" name="TextBox 13"/>
          <p:cNvSpPr txBox="1">
            <a:spLocks noChangeArrowheads="1"/>
          </p:cNvSpPr>
          <p:nvPr/>
        </p:nvSpPr>
        <p:spPr bwMode="auto">
          <a:xfrm>
            <a:off x="2435225" y="4316413"/>
            <a:ext cx="596900" cy="368300"/>
          </a:xfrm>
          <a:prstGeom prst="rect">
            <a:avLst/>
          </a:prstGeom>
          <a:noFill/>
          <a:ln w="9525">
            <a:noFill/>
            <a:miter lim="800000"/>
            <a:headEnd/>
            <a:tailEnd/>
          </a:ln>
        </p:spPr>
        <p:txBody>
          <a:bodyPr wrap="none">
            <a:spAutoFit/>
          </a:bodyPr>
          <a:lstStyle/>
          <a:p>
            <a:pPr algn="ctr" defTabSz="457200"/>
            <a:r>
              <a:rPr lang="en-US" b="1" smtClean="0">
                <a:solidFill>
                  <a:srgbClr val="1F497D"/>
                </a:solidFill>
                <a:ea typeface="ＭＳ Ｐゴシック" pitchFamily="34" charset="-128"/>
              </a:rPr>
              <a:t>LEM</a:t>
            </a:r>
          </a:p>
        </p:txBody>
      </p:sp>
      <p:cxnSp>
        <p:nvCxnSpPr>
          <p:cNvPr id="15" name="Straight Arrow Connector 14"/>
          <p:cNvCxnSpPr>
            <a:stCxn id="71690" idx="0"/>
          </p:cNvCxnSpPr>
          <p:nvPr/>
        </p:nvCxnSpPr>
        <p:spPr>
          <a:xfrm flipH="1" flipV="1">
            <a:off x="2435225" y="2770188"/>
            <a:ext cx="298450" cy="15462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692" name="TextBox 17"/>
          <p:cNvSpPr txBox="1">
            <a:spLocks noChangeArrowheads="1"/>
          </p:cNvSpPr>
          <p:nvPr/>
        </p:nvSpPr>
        <p:spPr bwMode="auto">
          <a:xfrm>
            <a:off x="6577013" y="2401888"/>
            <a:ext cx="992187" cy="368300"/>
          </a:xfrm>
          <a:prstGeom prst="rect">
            <a:avLst/>
          </a:prstGeom>
          <a:noFill/>
          <a:ln w="9525">
            <a:noFill/>
            <a:miter lim="800000"/>
            <a:headEnd/>
            <a:tailEnd/>
          </a:ln>
        </p:spPr>
        <p:txBody>
          <a:bodyPr wrap="none">
            <a:spAutoFit/>
          </a:bodyPr>
          <a:lstStyle/>
          <a:p>
            <a:pPr algn="ctr" defTabSz="457200"/>
            <a:r>
              <a:rPr lang="en-US" b="1" smtClean="0">
                <a:solidFill>
                  <a:srgbClr val="1F497D"/>
                </a:solidFill>
                <a:ea typeface="ＭＳ Ｐゴシック" pitchFamily="34" charset="-128"/>
              </a:rPr>
              <a:t>Window</a:t>
            </a:r>
          </a:p>
        </p:txBody>
      </p:sp>
      <p:cxnSp>
        <p:nvCxnSpPr>
          <p:cNvPr id="19" name="Straight Arrow Connector 18"/>
          <p:cNvCxnSpPr>
            <a:stCxn id="71692" idx="2"/>
          </p:cNvCxnSpPr>
          <p:nvPr/>
        </p:nvCxnSpPr>
        <p:spPr>
          <a:xfrm>
            <a:off x="7073900" y="2770188"/>
            <a:ext cx="217488" cy="24034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694" name="TextBox 19"/>
          <p:cNvSpPr txBox="1">
            <a:spLocks noChangeArrowheads="1"/>
          </p:cNvSpPr>
          <p:nvPr/>
        </p:nvSpPr>
        <p:spPr bwMode="auto">
          <a:xfrm>
            <a:off x="5178425" y="2773363"/>
            <a:ext cx="1581150" cy="369887"/>
          </a:xfrm>
          <a:prstGeom prst="rect">
            <a:avLst/>
          </a:prstGeom>
          <a:noFill/>
          <a:ln w="9525">
            <a:noFill/>
            <a:miter lim="800000"/>
            <a:headEnd/>
            <a:tailEnd/>
          </a:ln>
        </p:spPr>
        <p:txBody>
          <a:bodyPr wrap="none">
            <a:spAutoFit/>
          </a:bodyPr>
          <a:lstStyle/>
          <a:p>
            <a:pPr algn="ctr" defTabSz="457200"/>
            <a:r>
              <a:rPr lang="en-US" b="1" smtClean="0">
                <a:solidFill>
                  <a:srgbClr val="1F497D"/>
                </a:solidFill>
                <a:ea typeface="ＭＳ Ｐゴシック" pitchFamily="34" charset="-128"/>
              </a:rPr>
              <a:t>HOE telescope</a:t>
            </a:r>
          </a:p>
        </p:txBody>
      </p:sp>
      <p:cxnSp>
        <p:nvCxnSpPr>
          <p:cNvPr id="21" name="Straight Arrow Connector 20"/>
          <p:cNvCxnSpPr>
            <a:stCxn id="71694" idx="2"/>
          </p:cNvCxnSpPr>
          <p:nvPr/>
        </p:nvCxnSpPr>
        <p:spPr>
          <a:xfrm>
            <a:off x="5969000" y="3143250"/>
            <a:ext cx="608013" cy="9890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075" y="304800"/>
            <a:ext cx="6562725" cy="1143000"/>
          </a:xfrm>
        </p:spPr>
        <p:txBody>
          <a:bodyPr/>
          <a:lstStyle/>
          <a:p>
            <a:pPr algn="ctr">
              <a:defRPr/>
            </a:pPr>
            <a:r>
              <a:rPr lang="en-US" dirty="0" smtClean="0"/>
              <a:t>Conclusions and Future plans</a:t>
            </a:r>
            <a:endParaRPr lang="en-US" dirty="0"/>
          </a:p>
        </p:txBody>
      </p:sp>
      <p:sp>
        <p:nvSpPr>
          <p:cNvPr id="65539" name="Content Placeholder 2"/>
          <p:cNvSpPr>
            <a:spLocks noGrp="1"/>
          </p:cNvSpPr>
          <p:nvPr>
            <p:ph idx="1"/>
          </p:nvPr>
        </p:nvSpPr>
        <p:spPr>
          <a:xfrm>
            <a:off x="304800" y="1531937"/>
            <a:ext cx="8229600" cy="4716463"/>
          </a:xfrm>
        </p:spPr>
        <p:txBody>
          <a:bodyPr/>
          <a:lstStyle/>
          <a:p>
            <a:pPr>
              <a:buClrTx/>
            </a:pPr>
            <a:r>
              <a:rPr lang="en-US" sz="1800" b="0" dirty="0" smtClean="0">
                <a:solidFill>
                  <a:schemeClr val="accent6"/>
                </a:solidFill>
                <a:latin typeface="Arial" charset="0"/>
              </a:rPr>
              <a:t>In October, 2009 and February, 2011 we completed two deployments to Edwards AFB to integrate </a:t>
            </a:r>
            <a:r>
              <a:rPr lang="en-US" sz="1800" b="0" dirty="0" err="1" smtClean="0">
                <a:solidFill>
                  <a:schemeClr val="accent6"/>
                </a:solidFill>
                <a:latin typeface="Arial" charset="0"/>
              </a:rPr>
              <a:t>TWiLiTE</a:t>
            </a:r>
            <a:r>
              <a:rPr lang="en-US" sz="1800" b="0" dirty="0" smtClean="0">
                <a:solidFill>
                  <a:schemeClr val="accent6"/>
                </a:solidFill>
                <a:latin typeface="Arial" charset="0"/>
              </a:rPr>
              <a:t> in the ER-2 Q-Bay and fly 40 hours of test flights. </a:t>
            </a:r>
          </a:p>
          <a:p>
            <a:pPr>
              <a:buClrTx/>
            </a:pPr>
            <a:endParaRPr lang="en-US" sz="1800" b="0" dirty="0" smtClean="0">
              <a:solidFill>
                <a:schemeClr val="accent6"/>
              </a:solidFill>
              <a:latin typeface="Arial" charset="0"/>
            </a:endParaRPr>
          </a:p>
          <a:p>
            <a:pPr>
              <a:buClrTx/>
            </a:pPr>
            <a:r>
              <a:rPr lang="en-US" sz="1800" b="0" dirty="0" smtClean="0">
                <a:solidFill>
                  <a:schemeClr val="accent6"/>
                </a:solidFill>
                <a:latin typeface="Arial" charset="0"/>
              </a:rPr>
              <a:t>During these flights </a:t>
            </a:r>
            <a:r>
              <a:rPr lang="en-US" sz="1800" b="0" dirty="0" err="1" smtClean="0">
                <a:solidFill>
                  <a:schemeClr val="accent6"/>
                </a:solidFill>
                <a:latin typeface="Arial" charset="0"/>
              </a:rPr>
              <a:t>TWiLiTE</a:t>
            </a:r>
            <a:r>
              <a:rPr lang="en-US" sz="1800" b="0" dirty="0" smtClean="0">
                <a:solidFill>
                  <a:schemeClr val="accent6"/>
                </a:solidFill>
                <a:latin typeface="Arial" charset="0"/>
              </a:rPr>
              <a:t> demonstrated fully autonomous operation of the major </a:t>
            </a:r>
            <a:r>
              <a:rPr lang="en-US" sz="1800" b="0" dirty="0" err="1" smtClean="0">
                <a:solidFill>
                  <a:schemeClr val="accent6"/>
                </a:solidFill>
                <a:latin typeface="Arial" charset="0"/>
              </a:rPr>
              <a:t>lidar</a:t>
            </a:r>
            <a:r>
              <a:rPr lang="en-US" sz="1800" b="0" dirty="0" smtClean="0">
                <a:solidFill>
                  <a:schemeClr val="accent6"/>
                </a:solidFill>
                <a:latin typeface="Arial" charset="0"/>
              </a:rPr>
              <a:t> functions including etalon calibration, telescope/laser bore sight alignment and science data acquisition </a:t>
            </a:r>
          </a:p>
          <a:p>
            <a:pPr>
              <a:buClrTx/>
            </a:pPr>
            <a:endParaRPr lang="en-US" sz="1800" b="0" dirty="0" smtClean="0">
              <a:solidFill>
                <a:schemeClr val="accent6"/>
              </a:solidFill>
              <a:latin typeface="Arial" charset="0"/>
            </a:endParaRPr>
          </a:p>
          <a:p>
            <a:pPr>
              <a:buClrTx/>
            </a:pPr>
            <a:r>
              <a:rPr lang="en-US" sz="1800" b="0" dirty="0" smtClean="0">
                <a:solidFill>
                  <a:schemeClr val="accent6"/>
                </a:solidFill>
                <a:latin typeface="Arial" charset="0"/>
              </a:rPr>
              <a:t>Collected &gt;9 hours of LOS wind profile measurements (~3000 profiles @11 second average, 253 m vertical resolution) with a variety of </a:t>
            </a:r>
            <a:r>
              <a:rPr lang="en-US" sz="1800" b="0" dirty="0" err="1" smtClean="0">
                <a:solidFill>
                  <a:schemeClr val="accent6"/>
                </a:solidFill>
                <a:latin typeface="Arial" charset="0"/>
              </a:rPr>
              <a:t>atmsospheric</a:t>
            </a:r>
            <a:r>
              <a:rPr lang="en-US" sz="1800" b="0" dirty="0" smtClean="0">
                <a:solidFill>
                  <a:schemeClr val="accent6"/>
                </a:solidFill>
                <a:latin typeface="Arial" charset="0"/>
              </a:rPr>
              <a:t> conditions.  Comparison with NWS </a:t>
            </a:r>
            <a:r>
              <a:rPr lang="en-US" sz="1800" b="0" dirty="0" err="1" smtClean="0">
                <a:solidFill>
                  <a:schemeClr val="accent6"/>
                </a:solidFill>
                <a:latin typeface="Arial" charset="0"/>
              </a:rPr>
              <a:t>sondes</a:t>
            </a:r>
            <a:r>
              <a:rPr lang="en-US" sz="1800" b="0" dirty="0" smtClean="0">
                <a:solidFill>
                  <a:schemeClr val="accent6"/>
                </a:solidFill>
                <a:latin typeface="Arial" charset="0"/>
              </a:rPr>
              <a:t> shows excellent agreement.</a:t>
            </a:r>
          </a:p>
          <a:p>
            <a:pPr>
              <a:buClrTx/>
            </a:pPr>
            <a:endParaRPr lang="en-US" sz="1800" dirty="0" smtClean="0">
              <a:solidFill>
                <a:schemeClr val="accent6"/>
              </a:solidFill>
              <a:latin typeface="Arial" charset="0"/>
            </a:endParaRPr>
          </a:p>
          <a:p>
            <a:pPr>
              <a:buClrTx/>
            </a:pPr>
            <a:r>
              <a:rPr lang="en-US" sz="1800" b="0" dirty="0" smtClean="0">
                <a:solidFill>
                  <a:schemeClr val="accent6"/>
                </a:solidFill>
                <a:latin typeface="Arial" charset="0"/>
              </a:rPr>
              <a:t>Additional flight tests of </a:t>
            </a:r>
            <a:r>
              <a:rPr lang="en-US" sz="1800" b="0" dirty="0" err="1" smtClean="0">
                <a:solidFill>
                  <a:schemeClr val="accent6"/>
                </a:solidFill>
                <a:latin typeface="Arial" charset="0"/>
              </a:rPr>
              <a:t>TWiLiTE</a:t>
            </a:r>
            <a:r>
              <a:rPr lang="en-US" sz="1800" b="0" dirty="0" smtClean="0">
                <a:solidFill>
                  <a:schemeClr val="accent6"/>
                </a:solidFill>
                <a:latin typeface="Arial" charset="0"/>
              </a:rPr>
              <a:t> on the ER-2 </a:t>
            </a:r>
            <a:r>
              <a:rPr lang="en-US" sz="1800" dirty="0" smtClean="0">
                <a:solidFill>
                  <a:schemeClr val="accent6"/>
                </a:solidFill>
                <a:latin typeface="Arial" charset="0"/>
              </a:rPr>
              <a:t>are planned for July, 2012.</a:t>
            </a:r>
            <a:endParaRPr lang="en-US" sz="1800" b="0" dirty="0" smtClean="0">
              <a:solidFill>
                <a:schemeClr val="accent6"/>
              </a:solidFill>
              <a:latin typeface="Arial" charset="0"/>
            </a:endParaRPr>
          </a:p>
          <a:p>
            <a:pPr>
              <a:buClrTx/>
            </a:pPr>
            <a:endParaRPr lang="en-US" sz="1800" dirty="0" smtClean="0">
              <a:solidFill>
                <a:schemeClr val="accent6"/>
              </a:solidFill>
              <a:latin typeface="Arial" charset="0"/>
            </a:endParaRPr>
          </a:p>
          <a:p>
            <a:pPr>
              <a:buClrTx/>
            </a:pPr>
            <a:r>
              <a:rPr lang="en-US" sz="1800" b="0" dirty="0" err="1" smtClean="0">
                <a:solidFill>
                  <a:schemeClr val="accent6"/>
                </a:solidFill>
                <a:latin typeface="Arial" charset="0"/>
              </a:rPr>
              <a:t>TWiLiTE</a:t>
            </a:r>
            <a:r>
              <a:rPr lang="en-US" sz="1800" b="0" dirty="0" smtClean="0">
                <a:solidFill>
                  <a:schemeClr val="accent6"/>
                </a:solidFill>
                <a:latin typeface="Arial" charset="0"/>
              </a:rPr>
              <a:t> will be reconfigured to fly in Zone 25 of the NASA Global Hawk for the HS3 EV-1 Mission.</a:t>
            </a:r>
          </a:p>
          <a:p>
            <a:pPr>
              <a:buClrTx/>
              <a:buNone/>
            </a:pPr>
            <a:r>
              <a:rPr lang="en-US" sz="1800" b="0" dirty="0" smtClean="0">
                <a:solidFill>
                  <a:schemeClr val="accent6"/>
                </a:solidFill>
                <a:latin typeface="Arial" charset="0"/>
              </a:rPr>
              <a:t>  </a:t>
            </a:r>
          </a:p>
        </p:txBody>
      </p:sp>
      <p:sp>
        <p:nvSpPr>
          <p:cNvPr id="4" name="Slide Number Placeholder 3"/>
          <p:cNvSpPr>
            <a:spLocks noGrp="1"/>
          </p:cNvSpPr>
          <p:nvPr>
            <p:ph type="sldNum" sz="quarter" idx="10"/>
          </p:nvPr>
        </p:nvSpPr>
        <p:spPr/>
        <p:txBody>
          <a:bodyPr/>
          <a:lstStyle/>
          <a:p>
            <a:pPr>
              <a:defRPr/>
            </a:pPr>
            <a:fld id="{7C79F341-D410-4085-B4DD-71BD8110884E}"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62000" y="2590800"/>
            <a:ext cx="7772400" cy="1379537"/>
          </a:xfrm>
        </p:spPr>
        <p:txBody>
          <a:bodyPr/>
          <a:lstStyle/>
          <a:p>
            <a:pPr algn="ctr">
              <a:buNone/>
            </a:pPr>
            <a:r>
              <a:rPr lang="en-US" sz="4800" dirty="0" smtClean="0"/>
              <a:t>Backups</a:t>
            </a:r>
          </a:p>
          <a:p>
            <a:pPr algn="ctr">
              <a:buNone/>
            </a:pPr>
            <a:endParaRPr lang="en-US" sz="4800" dirty="0"/>
          </a:p>
        </p:txBody>
      </p:sp>
      <p:sp>
        <p:nvSpPr>
          <p:cNvPr id="4" name="Slide Number Placeholder 3"/>
          <p:cNvSpPr>
            <a:spLocks noGrp="1"/>
          </p:cNvSpPr>
          <p:nvPr>
            <p:ph type="sldNum" sz="quarter" idx="10"/>
          </p:nvPr>
        </p:nvSpPr>
        <p:spPr/>
        <p:txBody>
          <a:bodyPr/>
          <a:lstStyle/>
          <a:p>
            <a:pPr>
              <a:defRPr/>
            </a:pPr>
            <a:fld id="{36371BAF-0802-43AF-9824-96AC1E8E5B2F}" type="slidenum">
              <a:rPr lang="en-US" smtClean="0"/>
              <a:pPr>
                <a:defRPr/>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FreeFlier Windplot-3"/>
          <p:cNvPicPr>
            <a:picLocks noChangeAspect="1" noChangeArrowheads="1"/>
          </p:cNvPicPr>
          <p:nvPr/>
        </p:nvPicPr>
        <p:blipFill>
          <a:blip r:embed="rId3" cstate="print"/>
          <a:srcRect/>
          <a:stretch>
            <a:fillRect/>
          </a:stretch>
        </p:blipFill>
        <p:spPr bwMode="auto">
          <a:xfrm>
            <a:off x="381000" y="1295400"/>
            <a:ext cx="3429000" cy="2571750"/>
          </a:xfrm>
          <a:prstGeom prst="rect">
            <a:avLst/>
          </a:prstGeom>
          <a:noFill/>
          <a:ln w="9525">
            <a:noFill/>
            <a:miter lim="800000"/>
            <a:headEnd/>
            <a:tailEnd/>
          </a:ln>
        </p:spPr>
      </p:pic>
      <p:sp>
        <p:nvSpPr>
          <p:cNvPr id="556034" name="Rectangle 2"/>
          <p:cNvSpPr>
            <a:spLocks noGrp="1" noChangeArrowheads="1"/>
          </p:cNvSpPr>
          <p:nvPr>
            <p:ph type="title"/>
          </p:nvPr>
        </p:nvSpPr>
        <p:spPr>
          <a:xfrm>
            <a:off x="1219200" y="228600"/>
            <a:ext cx="6629400" cy="1143000"/>
          </a:xfrm>
        </p:spPr>
        <p:txBody>
          <a:bodyPr anchor="t"/>
          <a:lstStyle/>
          <a:p>
            <a:pPr algn="ctr">
              <a:defRPr/>
            </a:pPr>
            <a:r>
              <a:rPr lang="en-US" sz="2800" dirty="0"/>
              <a:t>2007 NRC Decadal Survey Recommendations for </a:t>
            </a:r>
            <a:r>
              <a:rPr lang="en-US" sz="2800" dirty="0" smtClean="0"/>
              <a:t>3DWinds</a:t>
            </a:r>
            <a:endParaRPr lang="en-US" sz="2800" dirty="0"/>
          </a:p>
        </p:txBody>
      </p:sp>
      <p:sp>
        <p:nvSpPr>
          <p:cNvPr id="40964" name="Rectangle 3"/>
          <p:cNvSpPr>
            <a:spLocks noGrp="1" noChangeArrowheads="1"/>
          </p:cNvSpPr>
          <p:nvPr>
            <p:ph type="body" idx="1"/>
          </p:nvPr>
        </p:nvSpPr>
        <p:spPr>
          <a:xfrm>
            <a:off x="457200" y="4214813"/>
            <a:ext cx="8458200" cy="2490787"/>
          </a:xfrm>
          <a:noFill/>
        </p:spPr>
        <p:txBody>
          <a:bodyPr/>
          <a:lstStyle/>
          <a:p>
            <a:pPr marL="0" indent="0">
              <a:buFontTx/>
              <a:buNone/>
            </a:pPr>
            <a:r>
              <a:rPr lang="en-US" sz="1800" smtClean="0">
                <a:solidFill>
                  <a:schemeClr val="accent2"/>
                </a:solidFill>
                <a:latin typeface="Arial" charset="0"/>
                <a:cs typeface="Arial" charset="0"/>
              </a:rPr>
              <a:t> “The Panel recommends a phased development of the HDWL mission with</a:t>
            </a:r>
          </a:p>
          <a:p>
            <a:pPr marL="0" indent="0">
              <a:buFontTx/>
              <a:buNone/>
            </a:pPr>
            <a:r>
              <a:rPr lang="en-US" sz="1800" smtClean="0">
                <a:solidFill>
                  <a:schemeClr val="accent2"/>
                </a:solidFill>
                <a:latin typeface="Arial" charset="0"/>
                <a:cs typeface="Arial" charset="0"/>
              </a:rPr>
              <a:t>the following approach</a:t>
            </a:r>
            <a:r>
              <a:rPr lang="en-US" sz="1800" i="1" smtClean="0">
                <a:solidFill>
                  <a:schemeClr val="accent2"/>
                </a:solidFill>
                <a:latin typeface="Arial" charset="0"/>
                <a:cs typeface="Arial" charset="0"/>
              </a:rPr>
              <a:t>: </a:t>
            </a:r>
          </a:p>
          <a:p>
            <a:pPr marL="406400" lvl="1" indent="-168275"/>
            <a:r>
              <a:rPr lang="en-US" sz="1800" i="1" smtClean="0">
                <a:solidFill>
                  <a:schemeClr val="accent2"/>
                </a:solidFill>
                <a:latin typeface="Arial" charset="0"/>
                <a:cs typeface="Arial" charset="0"/>
              </a:rPr>
              <a:t>Stage 1: </a:t>
            </a:r>
            <a:r>
              <a:rPr lang="en-US" sz="1800" smtClean="0">
                <a:solidFill>
                  <a:schemeClr val="accent2"/>
                </a:solidFill>
                <a:latin typeface="Arial" charset="0"/>
                <a:cs typeface="Arial" charset="0"/>
              </a:rPr>
              <a:t>Design, develop and demonstrate a prototype HDWL system capable of global wind measurements. </a:t>
            </a:r>
            <a:endParaRPr lang="en-US" sz="1800" i="1" smtClean="0">
              <a:solidFill>
                <a:schemeClr val="accent2"/>
              </a:solidFill>
              <a:latin typeface="Arial" charset="0"/>
              <a:cs typeface="Arial" charset="0"/>
            </a:endParaRPr>
          </a:p>
          <a:p>
            <a:pPr marL="406400" lvl="1" indent="-168275"/>
            <a:r>
              <a:rPr lang="en-US" sz="1800" i="1" smtClean="0">
                <a:solidFill>
                  <a:schemeClr val="accent2"/>
                </a:solidFill>
                <a:latin typeface="Arial" charset="0"/>
                <a:cs typeface="Arial" charset="0"/>
              </a:rPr>
              <a:t>Stage II: </a:t>
            </a:r>
            <a:r>
              <a:rPr lang="en-US" sz="1800" smtClean="0">
                <a:solidFill>
                  <a:schemeClr val="accent2"/>
                </a:solidFill>
                <a:latin typeface="Arial" charset="0"/>
                <a:cs typeface="Arial" charset="0"/>
              </a:rPr>
              <a:t>Launch of a HDWL system that would meet fully-operational threshold tropospheric wind measurement requirements</a:t>
            </a:r>
          </a:p>
        </p:txBody>
      </p:sp>
      <p:sp>
        <p:nvSpPr>
          <p:cNvPr id="40965" name="Text Box 5"/>
          <p:cNvSpPr txBox="1">
            <a:spLocks noChangeArrowheads="1"/>
          </p:cNvSpPr>
          <p:nvPr/>
        </p:nvSpPr>
        <p:spPr bwMode="auto">
          <a:xfrm>
            <a:off x="3810000" y="1143000"/>
            <a:ext cx="5486400" cy="2819400"/>
          </a:xfrm>
          <a:prstGeom prst="rect">
            <a:avLst/>
          </a:prstGeom>
          <a:noFill/>
          <a:ln w="9525">
            <a:noFill/>
            <a:miter lim="800000"/>
            <a:headEnd/>
            <a:tailEnd/>
          </a:ln>
        </p:spPr>
        <p:txBody>
          <a:bodyPr/>
          <a:lstStyle/>
          <a:p>
            <a:r>
              <a:rPr lang="en-US" dirty="0"/>
              <a:t> </a:t>
            </a:r>
            <a:r>
              <a:rPr lang="en-US" dirty="0">
                <a:solidFill>
                  <a:schemeClr val="accent2"/>
                </a:solidFill>
              </a:rPr>
              <a:t>3D </a:t>
            </a:r>
            <a:r>
              <a:rPr lang="en-US" dirty="0" err="1">
                <a:solidFill>
                  <a:schemeClr val="accent2"/>
                </a:solidFill>
              </a:rPr>
              <a:t>Tropospheric</a:t>
            </a:r>
            <a:r>
              <a:rPr lang="en-US" dirty="0">
                <a:solidFill>
                  <a:schemeClr val="accent2"/>
                </a:solidFill>
              </a:rPr>
              <a:t> Winds mission called “transformational” and ranked #1 by Weather panel. with concurrence by Water panel.  Overall prioritized in 3</a:t>
            </a:r>
            <a:r>
              <a:rPr lang="en-US" baseline="30000" dirty="0">
                <a:solidFill>
                  <a:schemeClr val="accent2"/>
                </a:solidFill>
              </a:rPr>
              <a:t>rd</a:t>
            </a:r>
            <a:r>
              <a:rPr lang="en-US" dirty="0">
                <a:solidFill>
                  <a:schemeClr val="accent2"/>
                </a:solidFill>
              </a:rPr>
              <a:t> tier of 15 NASA recommended missions. </a:t>
            </a:r>
          </a:p>
          <a:p>
            <a:r>
              <a:rPr lang="en-US" dirty="0">
                <a:solidFill>
                  <a:schemeClr val="accent2"/>
                </a:solidFill>
              </a:rPr>
              <a:t>  </a:t>
            </a:r>
          </a:p>
          <a:p>
            <a:r>
              <a:rPr lang="en-US" b="1" dirty="0">
                <a:solidFill>
                  <a:schemeClr val="accent2"/>
                </a:solidFill>
              </a:rPr>
              <a:t>“The Panel strongly recommends an aggressive program early on to address the high-risk components of the instrument package, and then design, build, </a:t>
            </a:r>
            <a:r>
              <a:rPr lang="en-US" b="1" u="sng" dirty="0">
                <a:solidFill>
                  <a:schemeClr val="accent2"/>
                </a:solidFill>
              </a:rPr>
              <a:t>aircraft-test</a:t>
            </a:r>
            <a:r>
              <a:rPr lang="en-US" b="1" dirty="0">
                <a:solidFill>
                  <a:schemeClr val="accent2"/>
                </a:solidFill>
              </a:rPr>
              <a:t>,</a:t>
            </a:r>
            <a:r>
              <a:rPr lang="en-US" dirty="0">
                <a:solidFill>
                  <a:schemeClr val="accent2"/>
                </a:solidFill>
              </a:rPr>
              <a:t> and ultimately conduct space-based flights of a prototype Hybrid Doppler Wind </a:t>
            </a:r>
            <a:r>
              <a:rPr lang="en-US" dirty="0" err="1">
                <a:solidFill>
                  <a:schemeClr val="accent2"/>
                </a:solidFill>
              </a:rPr>
              <a:t>Lidar</a:t>
            </a:r>
            <a:r>
              <a:rPr lang="en-US" dirty="0">
                <a:solidFill>
                  <a:schemeClr val="accent2"/>
                </a:solidFill>
              </a:rPr>
              <a:t> (HDWL).” </a:t>
            </a:r>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rrowheads="1"/>
          </p:cNvPicPr>
          <p:nvPr/>
        </p:nvPicPr>
        <p:blipFill>
          <a:blip r:embed="rId3" cstate="print"/>
          <a:srcRect/>
          <a:stretch>
            <a:fillRect/>
          </a:stretch>
        </p:blipFill>
        <p:spPr bwMode="auto">
          <a:xfrm>
            <a:off x="0" y="1295400"/>
            <a:ext cx="7315200" cy="5173663"/>
          </a:xfrm>
          <a:prstGeom prst="rect">
            <a:avLst/>
          </a:prstGeom>
          <a:noFill/>
          <a:ln w="9525">
            <a:noFill/>
            <a:miter lim="800000"/>
            <a:headEnd/>
            <a:tailEnd/>
          </a:ln>
        </p:spPr>
      </p:pic>
      <p:sp>
        <p:nvSpPr>
          <p:cNvPr id="68611" name="Rectangle 3"/>
          <p:cNvSpPr>
            <a:spLocks noChangeArrowheads="1"/>
          </p:cNvSpPr>
          <p:nvPr/>
        </p:nvSpPr>
        <p:spPr bwMode="auto">
          <a:xfrm>
            <a:off x="914400" y="228600"/>
            <a:ext cx="7108825" cy="519113"/>
          </a:xfrm>
          <a:prstGeom prst="rect">
            <a:avLst/>
          </a:prstGeom>
          <a:noFill/>
          <a:ln w="9525">
            <a:noFill/>
            <a:miter lim="800000"/>
            <a:headEnd/>
            <a:tailEnd/>
          </a:ln>
        </p:spPr>
        <p:txBody>
          <a:bodyPr lIns="92075" tIns="46038" rIns="92075" bIns="46038">
            <a:spAutoFit/>
          </a:bodyPr>
          <a:lstStyle/>
          <a:p>
            <a:pPr algn="ctr" eaLnBrk="0" hangingPunct="0"/>
            <a:r>
              <a:rPr lang="en-US" sz="2800">
                <a:solidFill>
                  <a:srgbClr val="3333CC"/>
                </a:solidFill>
              </a:rPr>
              <a:t>Doppler Lidar Measurement Concept</a:t>
            </a:r>
          </a:p>
        </p:txBody>
      </p:sp>
      <p:sp>
        <p:nvSpPr>
          <p:cNvPr id="68612" name="Text Box 4"/>
          <p:cNvSpPr txBox="1">
            <a:spLocks noChangeArrowheads="1"/>
          </p:cNvSpPr>
          <p:nvPr/>
        </p:nvSpPr>
        <p:spPr bwMode="auto">
          <a:xfrm>
            <a:off x="5715000" y="1054100"/>
            <a:ext cx="3257550" cy="2298700"/>
          </a:xfrm>
          <a:prstGeom prst="rect">
            <a:avLst/>
          </a:prstGeom>
          <a:gradFill rotWithShape="0">
            <a:gsLst>
              <a:gs pos="0">
                <a:srgbClr val="EBF7FD"/>
              </a:gs>
              <a:gs pos="100000">
                <a:srgbClr val="BBDEF5"/>
              </a:gs>
            </a:gsLst>
            <a:lin ang="5400000" scaled="1"/>
          </a:gradFill>
          <a:ln w="9525">
            <a:solidFill>
              <a:srgbClr val="3366FF"/>
            </a:solidFill>
            <a:miter lim="800000"/>
            <a:headEnd/>
            <a:tailEnd/>
          </a:ln>
        </p:spPr>
        <p:txBody>
          <a:bodyPr>
            <a:spAutoFit/>
          </a:bodyPr>
          <a:lstStyle/>
          <a:p>
            <a:pPr eaLnBrk="0" hangingPunct="0">
              <a:spcBef>
                <a:spcPct val="20000"/>
              </a:spcBef>
            </a:pPr>
            <a:r>
              <a:rPr lang="en-US" sz="1600" b="1">
                <a:solidFill>
                  <a:srgbClr val="000000"/>
                </a:solidFill>
              </a:rPr>
              <a:t>DOPPLER RECEIVER -    </a:t>
            </a:r>
            <a:r>
              <a:rPr lang="en-US" sz="1600">
                <a:solidFill>
                  <a:srgbClr val="000000"/>
                </a:solidFill>
              </a:rPr>
              <a:t>Multiple flavors dependent on scattering target -</a:t>
            </a:r>
            <a:endParaRPr lang="en-US" sz="1600" b="1">
              <a:solidFill>
                <a:srgbClr val="000000"/>
              </a:solidFill>
            </a:endParaRPr>
          </a:p>
          <a:p>
            <a:pPr eaLnBrk="0" hangingPunct="0">
              <a:spcBef>
                <a:spcPct val="20000"/>
              </a:spcBef>
              <a:buFontTx/>
              <a:buChar char="•"/>
            </a:pPr>
            <a:r>
              <a:rPr lang="en-US" sz="1500">
                <a:solidFill>
                  <a:srgbClr val="000000"/>
                </a:solidFill>
              </a:rPr>
              <a:t> Aerosol return gives high accuracy and high spatial and temporal resolution</a:t>
            </a:r>
            <a:r>
              <a:rPr lang="en-US" sz="1500" b="1" i="1">
                <a:solidFill>
                  <a:srgbClr val="000000"/>
                </a:solidFill>
              </a:rPr>
              <a:t> when aerosols present</a:t>
            </a:r>
            <a:r>
              <a:rPr lang="en-US" sz="1500">
                <a:solidFill>
                  <a:srgbClr val="000000"/>
                </a:solidFill>
              </a:rPr>
              <a:t>  </a:t>
            </a:r>
          </a:p>
          <a:p>
            <a:pPr eaLnBrk="0" hangingPunct="0">
              <a:spcBef>
                <a:spcPct val="20000"/>
              </a:spcBef>
              <a:buFontTx/>
              <a:buChar char="•"/>
            </a:pPr>
            <a:r>
              <a:rPr lang="en-US" sz="1500">
                <a:solidFill>
                  <a:srgbClr val="000000"/>
                </a:solidFill>
              </a:rPr>
              <a:t> Molecular return gives lower accuracy and resolution but </a:t>
            </a:r>
            <a:r>
              <a:rPr lang="en-US" sz="1500" b="1" i="1">
                <a:solidFill>
                  <a:srgbClr val="000000"/>
                </a:solidFill>
              </a:rPr>
              <a:t>signal is always there</a:t>
            </a:r>
            <a:endParaRPr lang="en-US" sz="1600" b="1" i="1">
              <a:solidFill>
                <a:srgbClr val="000000"/>
              </a:solidFill>
            </a:endParaRPr>
          </a:p>
        </p:txBody>
      </p:sp>
      <p:sp>
        <p:nvSpPr>
          <p:cNvPr id="68613" name="Freeform 5"/>
          <p:cNvSpPr>
            <a:spLocks/>
          </p:cNvSpPr>
          <p:nvPr/>
        </p:nvSpPr>
        <p:spPr bwMode="auto">
          <a:xfrm rot="-2936044">
            <a:off x="3669507" y="3585369"/>
            <a:ext cx="36512" cy="273050"/>
          </a:xfrm>
          <a:custGeom>
            <a:avLst/>
            <a:gdLst>
              <a:gd name="T0" fmla="*/ 2147483647 w 925"/>
              <a:gd name="T1" fmla="*/ 2147483647 h 852"/>
              <a:gd name="T2" fmla="*/ 2147483647 w 925"/>
              <a:gd name="T3" fmla="*/ 2147483647 h 852"/>
              <a:gd name="T4" fmla="*/ 2147483647 w 925"/>
              <a:gd name="T5" fmla="*/ 2147483647 h 852"/>
              <a:gd name="T6" fmla="*/ 2147483647 w 925"/>
              <a:gd name="T7" fmla="*/ 2147483647 h 852"/>
              <a:gd name="T8" fmla="*/ 2147483647 w 925"/>
              <a:gd name="T9" fmla="*/ 2147483647 h 852"/>
              <a:gd name="T10" fmla="*/ 2147483647 w 925"/>
              <a:gd name="T11" fmla="*/ 2147483647 h 852"/>
              <a:gd name="T12" fmla="*/ 2147483647 w 925"/>
              <a:gd name="T13" fmla="*/ 2147483647 h 852"/>
              <a:gd name="T14" fmla="*/ 2147483647 w 925"/>
              <a:gd name="T15" fmla="*/ 2147483647 h 852"/>
              <a:gd name="T16" fmla="*/ 2147483647 w 925"/>
              <a:gd name="T17" fmla="*/ 2147483647 h 852"/>
              <a:gd name="T18" fmla="*/ 2147483647 w 925"/>
              <a:gd name="T19" fmla="*/ 2147483647 h 852"/>
              <a:gd name="T20" fmla="*/ 2147483647 w 925"/>
              <a:gd name="T21" fmla="*/ 2147483647 h 852"/>
              <a:gd name="T22" fmla="*/ 2147483647 w 925"/>
              <a:gd name="T23" fmla="*/ 2147483647 h 852"/>
              <a:gd name="T24" fmla="*/ 2147483647 w 925"/>
              <a:gd name="T25" fmla="*/ 2147483647 h 852"/>
              <a:gd name="T26" fmla="*/ 2147483647 w 925"/>
              <a:gd name="T27" fmla="*/ 2147483647 h 852"/>
              <a:gd name="T28" fmla="*/ 2147483647 w 925"/>
              <a:gd name="T29" fmla="*/ 2147483647 h 852"/>
              <a:gd name="T30" fmla="*/ 2147483647 w 925"/>
              <a:gd name="T31" fmla="*/ 2147483647 h 852"/>
              <a:gd name="T32" fmla="*/ 2147483647 w 925"/>
              <a:gd name="T33" fmla="*/ 2147483647 h 852"/>
              <a:gd name="T34" fmla="*/ 2147483647 w 925"/>
              <a:gd name="T35" fmla="*/ 2147483647 h 852"/>
              <a:gd name="T36" fmla="*/ 2147483647 w 925"/>
              <a:gd name="T37" fmla="*/ 2147483647 h 852"/>
              <a:gd name="T38" fmla="*/ 2147483647 w 925"/>
              <a:gd name="T39" fmla="*/ 2147483647 h 852"/>
              <a:gd name="T40" fmla="*/ 2147483647 w 925"/>
              <a:gd name="T41" fmla="*/ 2147483647 h 852"/>
              <a:gd name="T42" fmla="*/ 2147483647 w 925"/>
              <a:gd name="T43" fmla="*/ 2147483647 h 852"/>
              <a:gd name="T44" fmla="*/ 2147483647 w 925"/>
              <a:gd name="T45" fmla="*/ 2147483647 h 852"/>
              <a:gd name="T46" fmla="*/ 2147483647 w 925"/>
              <a:gd name="T47" fmla="*/ 2147483647 h 852"/>
              <a:gd name="T48" fmla="*/ 2147483647 w 925"/>
              <a:gd name="T49" fmla="*/ 2147483647 h 852"/>
              <a:gd name="T50" fmla="*/ 2147483647 w 925"/>
              <a:gd name="T51" fmla="*/ 2147483647 h 852"/>
              <a:gd name="T52" fmla="*/ 2147483647 w 925"/>
              <a:gd name="T53" fmla="*/ 2147483647 h 852"/>
              <a:gd name="T54" fmla="*/ 2147483647 w 925"/>
              <a:gd name="T55" fmla="*/ 2147483647 h 852"/>
              <a:gd name="T56" fmla="*/ 2147483647 w 925"/>
              <a:gd name="T57" fmla="*/ 2147483647 h 852"/>
              <a:gd name="T58" fmla="*/ 2147483647 w 925"/>
              <a:gd name="T59" fmla="*/ 0 h 852"/>
              <a:gd name="T60" fmla="*/ 2147483647 w 925"/>
              <a:gd name="T61" fmla="*/ 2147483647 h 852"/>
              <a:gd name="T62" fmla="*/ 2147483647 w 925"/>
              <a:gd name="T63" fmla="*/ 2147483647 h 852"/>
              <a:gd name="T64" fmla="*/ 2147483647 w 925"/>
              <a:gd name="T65" fmla="*/ 2147483647 h 852"/>
              <a:gd name="T66" fmla="*/ 2147483647 w 925"/>
              <a:gd name="T67" fmla="*/ 2147483647 h 852"/>
              <a:gd name="T68" fmla="*/ 2147483647 w 925"/>
              <a:gd name="T69" fmla="*/ 2147483647 h 852"/>
              <a:gd name="T70" fmla="*/ 2147483647 w 925"/>
              <a:gd name="T71" fmla="*/ 2147483647 h 852"/>
              <a:gd name="T72" fmla="*/ 2147483647 w 925"/>
              <a:gd name="T73" fmla="*/ 2147483647 h 852"/>
              <a:gd name="T74" fmla="*/ 2147483647 w 925"/>
              <a:gd name="T75" fmla="*/ 2147483647 h 852"/>
              <a:gd name="T76" fmla="*/ 2147483647 w 925"/>
              <a:gd name="T77" fmla="*/ 2147483647 h 852"/>
              <a:gd name="T78" fmla="*/ 2147483647 w 925"/>
              <a:gd name="T79" fmla="*/ 2147483647 h 852"/>
              <a:gd name="T80" fmla="*/ 2147483647 w 925"/>
              <a:gd name="T81" fmla="*/ 2147483647 h 852"/>
              <a:gd name="T82" fmla="*/ 2147483647 w 925"/>
              <a:gd name="T83" fmla="*/ 2147483647 h 852"/>
              <a:gd name="T84" fmla="*/ 2147483647 w 925"/>
              <a:gd name="T85" fmla="*/ 2147483647 h 852"/>
              <a:gd name="T86" fmla="*/ 2147483647 w 925"/>
              <a:gd name="T87" fmla="*/ 2147483647 h 852"/>
              <a:gd name="T88" fmla="*/ 2147483647 w 925"/>
              <a:gd name="T89" fmla="*/ 2147483647 h 852"/>
              <a:gd name="T90" fmla="*/ 2147483647 w 925"/>
              <a:gd name="T91" fmla="*/ 2147483647 h 852"/>
              <a:gd name="T92" fmla="*/ 2147483647 w 925"/>
              <a:gd name="T93" fmla="*/ 2147483647 h 852"/>
              <a:gd name="T94" fmla="*/ 2147483647 w 925"/>
              <a:gd name="T95" fmla="*/ 2147483647 h 852"/>
              <a:gd name="T96" fmla="*/ 2147483647 w 925"/>
              <a:gd name="T97" fmla="*/ 2147483647 h 852"/>
              <a:gd name="T98" fmla="*/ 2147483647 w 925"/>
              <a:gd name="T99" fmla="*/ 2147483647 h 852"/>
              <a:gd name="T100" fmla="*/ 2147483647 w 925"/>
              <a:gd name="T101" fmla="*/ 2147483647 h 852"/>
              <a:gd name="T102" fmla="*/ 2147483647 w 925"/>
              <a:gd name="T103" fmla="*/ 2147483647 h 852"/>
              <a:gd name="T104" fmla="*/ 2147483647 w 925"/>
              <a:gd name="T105" fmla="*/ 2147483647 h 852"/>
              <a:gd name="T106" fmla="*/ 2147483647 w 925"/>
              <a:gd name="T107" fmla="*/ 2147483647 h 852"/>
              <a:gd name="T108" fmla="*/ 2147483647 w 925"/>
              <a:gd name="T109" fmla="*/ 2147483647 h 852"/>
              <a:gd name="T110" fmla="*/ 2147483647 w 925"/>
              <a:gd name="T111" fmla="*/ 2147483647 h 852"/>
              <a:gd name="T112" fmla="*/ 2147483647 w 925"/>
              <a:gd name="T113" fmla="*/ 2147483647 h 852"/>
              <a:gd name="T114" fmla="*/ 2147483647 w 925"/>
              <a:gd name="T115" fmla="*/ 2147483647 h 852"/>
              <a:gd name="T116" fmla="*/ 2147483647 w 925"/>
              <a:gd name="T117" fmla="*/ 2147483647 h 852"/>
              <a:gd name="T118" fmla="*/ 2147483647 w 925"/>
              <a:gd name="T119" fmla="*/ 2147483647 h 8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5"/>
              <a:gd name="T181" fmla="*/ 0 h 852"/>
              <a:gd name="T182" fmla="*/ 925 w 925"/>
              <a:gd name="T183" fmla="*/ 852 h 8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5" h="852">
                <a:moveTo>
                  <a:pt x="0" y="851"/>
                </a:moveTo>
                <a:lnTo>
                  <a:pt x="2" y="850"/>
                </a:lnTo>
                <a:lnTo>
                  <a:pt x="3" y="849"/>
                </a:lnTo>
                <a:lnTo>
                  <a:pt x="5" y="849"/>
                </a:lnTo>
                <a:lnTo>
                  <a:pt x="6" y="848"/>
                </a:lnTo>
                <a:lnTo>
                  <a:pt x="8" y="848"/>
                </a:lnTo>
                <a:lnTo>
                  <a:pt x="9" y="847"/>
                </a:lnTo>
                <a:lnTo>
                  <a:pt x="11" y="847"/>
                </a:lnTo>
                <a:lnTo>
                  <a:pt x="12" y="846"/>
                </a:lnTo>
                <a:lnTo>
                  <a:pt x="14" y="845"/>
                </a:lnTo>
                <a:lnTo>
                  <a:pt x="16" y="845"/>
                </a:lnTo>
                <a:lnTo>
                  <a:pt x="17" y="844"/>
                </a:lnTo>
                <a:lnTo>
                  <a:pt x="19" y="843"/>
                </a:lnTo>
                <a:lnTo>
                  <a:pt x="20" y="843"/>
                </a:lnTo>
                <a:lnTo>
                  <a:pt x="22" y="842"/>
                </a:lnTo>
                <a:lnTo>
                  <a:pt x="24" y="842"/>
                </a:lnTo>
                <a:lnTo>
                  <a:pt x="25" y="841"/>
                </a:lnTo>
                <a:lnTo>
                  <a:pt x="27" y="840"/>
                </a:lnTo>
                <a:lnTo>
                  <a:pt x="28" y="840"/>
                </a:lnTo>
                <a:lnTo>
                  <a:pt x="30" y="839"/>
                </a:lnTo>
                <a:lnTo>
                  <a:pt x="31" y="838"/>
                </a:lnTo>
                <a:lnTo>
                  <a:pt x="33" y="838"/>
                </a:lnTo>
                <a:lnTo>
                  <a:pt x="34" y="837"/>
                </a:lnTo>
                <a:lnTo>
                  <a:pt x="36" y="836"/>
                </a:lnTo>
                <a:lnTo>
                  <a:pt x="37" y="836"/>
                </a:lnTo>
                <a:lnTo>
                  <a:pt x="39" y="835"/>
                </a:lnTo>
                <a:lnTo>
                  <a:pt x="40" y="834"/>
                </a:lnTo>
                <a:lnTo>
                  <a:pt x="42" y="834"/>
                </a:lnTo>
                <a:lnTo>
                  <a:pt x="43" y="833"/>
                </a:lnTo>
                <a:lnTo>
                  <a:pt x="45" y="832"/>
                </a:lnTo>
                <a:lnTo>
                  <a:pt x="46" y="831"/>
                </a:lnTo>
                <a:lnTo>
                  <a:pt x="48" y="830"/>
                </a:lnTo>
                <a:lnTo>
                  <a:pt x="50" y="829"/>
                </a:lnTo>
                <a:lnTo>
                  <a:pt x="51" y="829"/>
                </a:lnTo>
                <a:lnTo>
                  <a:pt x="53" y="828"/>
                </a:lnTo>
                <a:lnTo>
                  <a:pt x="54" y="827"/>
                </a:lnTo>
                <a:lnTo>
                  <a:pt x="56" y="827"/>
                </a:lnTo>
                <a:lnTo>
                  <a:pt x="57" y="826"/>
                </a:lnTo>
                <a:lnTo>
                  <a:pt x="59" y="825"/>
                </a:lnTo>
                <a:lnTo>
                  <a:pt x="60" y="824"/>
                </a:lnTo>
                <a:lnTo>
                  <a:pt x="62" y="823"/>
                </a:lnTo>
                <a:lnTo>
                  <a:pt x="63" y="823"/>
                </a:lnTo>
                <a:lnTo>
                  <a:pt x="65" y="822"/>
                </a:lnTo>
                <a:lnTo>
                  <a:pt x="66" y="821"/>
                </a:lnTo>
                <a:lnTo>
                  <a:pt x="68" y="820"/>
                </a:lnTo>
                <a:lnTo>
                  <a:pt x="69" y="819"/>
                </a:lnTo>
                <a:lnTo>
                  <a:pt x="71" y="818"/>
                </a:lnTo>
                <a:lnTo>
                  <a:pt x="72" y="818"/>
                </a:lnTo>
                <a:lnTo>
                  <a:pt x="74" y="816"/>
                </a:lnTo>
                <a:lnTo>
                  <a:pt x="76" y="816"/>
                </a:lnTo>
                <a:lnTo>
                  <a:pt x="77" y="815"/>
                </a:lnTo>
                <a:lnTo>
                  <a:pt x="79" y="814"/>
                </a:lnTo>
                <a:lnTo>
                  <a:pt x="80" y="813"/>
                </a:lnTo>
                <a:lnTo>
                  <a:pt x="82" y="812"/>
                </a:lnTo>
                <a:lnTo>
                  <a:pt x="84" y="811"/>
                </a:lnTo>
                <a:lnTo>
                  <a:pt x="85" y="810"/>
                </a:lnTo>
                <a:lnTo>
                  <a:pt x="87" y="809"/>
                </a:lnTo>
                <a:lnTo>
                  <a:pt x="88" y="808"/>
                </a:lnTo>
                <a:lnTo>
                  <a:pt x="90" y="807"/>
                </a:lnTo>
                <a:lnTo>
                  <a:pt x="91" y="806"/>
                </a:lnTo>
                <a:lnTo>
                  <a:pt x="93" y="805"/>
                </a:lnTo>
                <a:lnTo>
                  <a:pt x="94" y="804"/>
                </a:lnTo>
                <a:lnTo>
                  <a:pt x="96" y="803"/>
                </a:lnTo>
                <a:lnTo>
                  <a:pt x="97" y="802"/>
                </a:lnTo>
                <a:lnTo>
                  <a:pt x="99" y="801"/>
                </a:lnTo>
                <a:lnTo>
                  <a:pt x="100" y="800"/>
                </a:lnTo>
                <a:lnTo>
                  <a:pt x="102" y="799"/>
                </a:lnTo>
                <a:lnTo>
                  <a:pt x="103" y="798"/>
                </a:lnTo>
                <a:lnTo>
                  <a:pt x="105" y="797"/>
                </a:lnTo>
                <a:lnTo>
                  <a:pt x="106" y="796"/>
                </a:lnTo>
                <a:lnTo>
                  <a:pt x="108" y="795"/>
                </a:lnTo>
                <a:lnTo>
                  <a:pt x="110" y="794"/>
                </a:lnTo>
                <a:lnTo>
                  <a:pt x="111" y="793"/>
                </a:lnTo>
                <a:lnTo>
                  <a:pt x="113" y="792"/>
                </a:lnTo>
                <a:lnTo>
                  <a:pt x="114" y="790"/>
                </a:lnTo>
                <a:lnTo>
                  <a:pt x="116" y="789"/>
                </a:lnTo>
                <a:lnTo>
                  <a:pt x="117" y="788"/>
                </a:lnTo>
                <a:lnTo>
                  <a:pt x="119" y="787"/>
                </a:lnTo>
                <a:lnTo>
                  <a:pt x="121" y="786"/>
                </a:lnTo>
                <a:lnTo>
                  <a:pt x="122" y="785"/>
                </a:lnTo>
                <a:lnTo>
                  <a:pt x="124" y="783"/>
                </a:lnTo>
                <a:lnTo>
                  <a:pt x="125" y="782"/>
                </a:lnTo>
                <a:lnTo>
                  <a:pt x="126" y="781"/>
                </a:lnTo>
                <a:lnTo>
                  <a:pt x="128" y="780"/>
                </a:lnTo>
                <a:lnTo>
                  <a:pt x="129" y="778"/>
                </a:lnTo>
                <a:lnTo>
                  <a:pt x="131" y="777"/>
                </a:lnTo>
                <a:lnTo>
                  <a:pt x="132" y="776"/>
                </a:lnTo>
                <a:lnTo>
                  <a:pt x="134" y="774"/>
                </a:lnTo>
                <a:lnTo>
                  <a:pt x="136" y="773"/>
                </a:lnTo>
                <a:lnTo>
                  <a:pt x="137" y="772"/>
                </a:lnTo>
                <a:lnTo>
                  <a:pt x="139" y="770"/>
                </a:lnTo>
                <a:lnTo>
                  <a:pt x="140" y="769"/>
                </a:lnTo>
                <a:lnTo>
                  <a:pt x="142" y="768"/>
                </a:lnTo>
                <a:lnTo>
                  <a:pt x="144" y="766"/>
                </a:lnTo>
                <a:lnTo>
                  <a:pt x="145" y="765"/>
                </a:lnTo>
                <a:lnTo>
                  <a:pt x="147" y="763"/>
                </a:lnTo>
                <a:lnTo>
                  <a:pt x="148" y="762"/>
                </a:lnTo>
                <a:lnTo>
                  <a:pt x="150" y="761"/>
                </a:lnTo>
                <a:lnTo>
                  <a:pt x="151" y="759"/>
                </a:lnTo>
                <a:lnTo>
                  <a:pt x="153" y="758"/>
                </a:lnTo>
                <a:lnTo>
                  <a:pt x="154" y="756"/>
                </a:lnTo>
                <a:lnTo>
                  <a:pt x="156" y="755"/>
                </a:lnTo>
                <a:lnTo>
                  <a:pt x="157" y="753"/>
                </a:lnTo>
                <a:lnTo>
                  <a:pt x="159" y="752"/>
                </a:lnTo>
                <a:lnTo>
                  <a:pt x="160" y="750"/>
                </a:lnTo>
                <a:lnTo>
                  <a:pt x="162" y="748"/>
                </a:lnTo>
                <a:lnTo>
                  <a:pt x="163" y="747"/>
                </a:lnTo>
                <a:lnTo>
                  <a:pt x="165" y="745"/>
                </a:lnTo>
                <a:lnTo>
                  <a:pt x="166" y="743"/>
                </a:lnTo>
                <a:lnTo>
                  <a:pt x="168" y="742"/>
                </a:lnTo>
                <a:lnTo>
                  <a:pt x="170" y="740"/>
                </a:lnTo>
                <a:lnTo>
                  <a:pt x="171" y="738"/>
                </a:lnTo>
                <a:lnTo>
                  <a:pt x="173" y="737"/>
                </a:lnTo>
                <a:lnTo>
                  <a:pt x="174" y="735"/>
                </a:lnTo>
                <a:lnTo>
                  <a:pt x="176" y="733"/>
                </a:lnTo>
                <a:lnTo>
                  <a:pt x="177" y="732"/>
                </a:lnTo>
                <a:lnTo>
                  <a:pt x="179" y="730"/>
                </a:lnTo>
                <a:lnTo>
                  <a:pt x="181" y="728"/>
                </a:lnTo>
                <a:lnTo>
                  <a:pt x="182" y="726"/>
                </a:lnTo>
                <a:lnTo>
                  <a:pt x="184" y="724"/>
                </a:lnTo>
                <a:lnTo>
                  <a:pt x="185" y="722"/>
                </a:lnTo>
                <a:lnTo>
                  <a:pt x="187" y="721"/>
                </a:lnTo>
                <a:lnTo>
                  <a:pt x="188" y="719"/>
                </a:lnTo>
                <a:lnTo>
                  <a:pt x="190" y="716"/>
                </a:lnTo>
                <a:lnTo>
                  <a:pt x="191" y="714"/>
                </a:lnTo>
                <a:lnTo>
                  <a:pt x="193" y="712"/>
                </a:lnTo>
                <a:lnTo>
                  <a:pt x="194" y="710"/>
                </a:lnTo>
                <a:lnTo>
                  <a:pt x="196" y="708"/>
                </a:lnTo>
                <a:lnTo>
                  <a:pt x="197" y="706"/>
                </a:lnTo>
                <a:lnTo>
                  <a:pt x="199" y="704"/>
                </a:lnTo>
                <a:lnTo>
                  <a:pt x="200" y="702"/>
                </a:lnTo>
                <a:lnTo>
                  <a:pt x="202" y="700"/>
                </a:lnTo>
                <a:lnTo>
                  <a:pt x="204" y="698"/>
                </a:lnTo>
                <a:lnTo>
                  <a:pt x="205" y="696"/>
                </a:lnTo>
                <a:lnTo>
                  <a:pt x="207" y="694"/>
                </a:lnTo>
                <a:lnTo>
                  <a:pt x="208" y="691"/>
                </a:lnTo>
                <a:lnTo>
                  <a:pt x="210" y="689"/>
                </a:lnTo>
                <a:lnTo>
                  <a:pt x="211" y="687"/>
                </a:lnTo>
                <a:lnTo>
                  <a:pt x="213" y="684"/>
                </a:lnTo>
                <a:lnTo>
                  <a:pt x="214" y="682"/>
                </a:lnTo>
                <a:lnTo>
                  <a:pt x="216" y="680"/>
                </a:lnTo>
                <a:lnTo>
                  <a:pt x="217" y="677"/>
                </a:lnTo>
                <a:lnTo>
                  <a:pt x="219" y="675"/>
                </a:lnTo>
                <a:lnTo>
                  <a:pt x="220" y="672"/>
                </a:lnTo>
                <a:lnTo>
                  <a:pt x="222" y="670"/>
                </a:lnTo>
                <a:lnTo>
                  <a:pt x="223" y="668"/>
                </a:lnTo>
                <a:lnTo>
                  <a:pt x="225" y="665"/>
                </a:lnTo>
                <a:lnTo>
                  <a:pt x="226" y="662"/>
                </a:lnTo>
                <a:lnTo>
                  <a:pt x="228" y="660"/>
                </a:lnTo>
                <a:lnTo>
                  <a:pt x="230" y="657"/>
                </a:lnTo>
                <a:lnTo>
                  <a:pt x="231" y="654"/>
                </a:lnTo>
                <a:lnTo>
                  <a:pt x="233" y="652"/>
                </a:lnTo>
                <a:lnTo>
                  <a:pt x="234" y="649"/>
                </a:lnTo>
                <a:lnTo>
                  <a:pt x="236" y="646"/>
                </a:lnTo>
                <a:lnTo>
                  <a:pt x="237" y="643"/>
                </a:lnTo>
                <a:lnTo>
                  <a:pt x="239" y="641"/>
                </a:lnTo>
                <a:lnTo>
                  <a:pt x="241" y="638"/>
                </a:lnTo>
                <a:lnTo>
                  <a:pt x="242" y="635"/>
                </a:lnTo>
                <a:lnTo>
                  <a:pt x="244" y="632"/>
                </a:lnTo>
                <a:lnTo>
                  <a:pt x="245" y="629"/>
                </a:lnTo>
                <a:lnTo>
                  <a:pt x="247" y="626"/>
                </a:lnTo>
                <a:lnTo>
                  <a:pt x="248" y="623"/>
                </a:lnTo>
                <a:lnTo>
                  <a:pt x="250" y="620"/>
                </a:lnTo>
                <a:lnTo>
                  <a:pt x="251" y="617"/>
                </a:lnTo>
                <a:lnTo>
                  <a:pt x="253" y="614"/>
                </a:lnTo>
                <a:lnTo>
                  <a:pt x="254" y="610"/>
                </a:lnTo>
                <a:lnTo>
                  <a:pt x="256" y="607"/>
                </a:lnTo>
                <a:lnTo>
                  <a:pt x="257" y="604"/>
                </a:lnTo>
                <a:lnTo>
                  <a:pt x="259" y="601"/>
                </a:lnTo>
                <a:lnTo>
                  <a:pt x="260" y="597"/>
                </a:lnTo>
                <a:lnTo>
                  <a:pt x="262" y="594"/>
                </a:lnTo>
                <a:lnTo>
                  <a:pt x="264" y="590"/>
                </a:lnTo>
                <a:lnTo>
                  <a:pt x="265" y="587"/>
                </a:lnTo>
                <a:lnTo>
                  <a:pt x="267" y="584"/>
                </a:lnTo>
                <a:lnTo>
                  <a:pt x="268" y="580"/>
                </a:lnTo>
                <a:lnTo>
                  <a:pt x="270" y="576"/>
                </a:lnTo>
                <a:lnTo>
                  <a:pt x="271" y="573"/>
                </a:lnTo>
                <a:lnTo>
                  <a:pt x="273" y="569"/>
                </a:lnTo>
                <a:lnTo>
                  <a:pt x="274" y="565"/>
                </a:lnTo>
                <a:lnTo>
                  <a:pt x="276" y="562"/>
                </a:lnTo>
                <a:lnTo>
                  <a:pt x="277" y="558"/>
                </a:lnTo>
                <a:lnTo>
                  <a:pt x="279" y="554"/>
                </a:lnTo>
                <a:lnTo>
                  <a:pt x="280" y="550"/>
                </a:lnTo>
                <a:lnTo>
                  <a:pt x="282" y="546"/>
                </a:lnTo>
                <a:lnTo>
                  <a:pt x="283" y="542"/>
                </a:lnTo>
                <a:lnTo>
                  <a:pt x="285" y="538"/>
                </a:lnTo>
                <a:lnTo>
                  <a:pt x="286" y="534"/>
                </a:lnTo>
                <a:lnTo>
                  <a:pt x="288" y="530"/>
                </a:lnTo>
                <a:lnTo>
                  <a:pt x="290" y="526"/>
                </a:lnTo>
                <a:lnTo>
                  <a:pt x="291" y="522"/>
                </a:lnTo>
                <a:lnTo>
                  <a:pt x="293" y="517"/>
                </a:lnTo>
                <a:lnTo>
                  <a:pt x="294" y="513"/>
                </a:lnTo>
                <a:lnTo>
                  <a:pt x="296" y="509"/>
                </a:lnTo>
                <a:lnTo>
                  <a:pt x="297" y="504"/>
                </a:lnTo>
                <a:lnTo>
                  <a:pt x="299" y="500"/>
                </a:lnTo>
                <a:lnTo>
                  <a:pt x="301" y="496"/>
                </a:lnTo>
                <a:lnTo>
                  <a:pt x="302" y="491"/>
                </a:lnTo>
                <a:lnTo>
                  <a:pt x="304" y="486"/>
                </a:lnTo>
                <a:lnTo>
                  <a:pt x="305" y="482"/>
                </a:lnTo>
                <a:lnTo>
                  <a:pt x="307" y="477"/>
                </a:lnTo>
                <a:lnTo>
                  <a:pt x="308" y="473"/>
                </a:lnTo>
                <a:lnTo>
                  <a:pt x="310" y="468"/>
                </a:lnTo>
                <a:lnTo>
                  <a:pt x="311" y="463"/>
                </a:lnTo>
                <a:lnTo>
                  <a:pt x="313" y="458"/>
                </a:lnTo>
                <a:lnTo>
                  <a:pt x="314" y="453"/>
                </a:lnTo>
                <a:lnTo>
                  <a:pt x="316" y="449"/>
                </a:lnTo>
                <a:lnTo>
                  <a:pt x="317" y="444"/>
                </a:lnTo>
                <a:lnTo>
                  <a:pt x="319" y="438"/>
                </a:lnTo>
                <a:lnTo>
                  <a:pt x="320" y="433"/>
                </a:lnTo>
                <a:lnTo>
                  <a:pt x="322" y="428"/>
                </a:lnTo>
                <a:lnTo>
                  <a:pt x="324" y="423"/>
                </a:lnTo>
                <a:lnTo>
                  <a:pt x="325" y="418"/>
                </a:lnTo>
                <a:lnTo>
                  <a:pt x="327" y="413"/>
                </a:lnTo>
                <a:lnTo>
                  <a:pt x="328" y="407"/>
                </a:lnTo>
                <a:lnTo>
                  <a:pt x="330" y="402"/>
                </a:lnTo>
                <a:lnTo>
                  <a:pt x="331" y="396"/>
                </a:lnTo>
                <a:lnTo>
                  <a:pt x="333" y="391"/>
                </a:lnTo>
                <a:lnTo>
                  <a:pt x="335" y="386"/>
                </a:lnTo>
                <a:lnTo>
                  <a:pt x="336" y="380"/>
                </a:lnTo>
                <a:lnTo>
                  <a:pt x="338" y="375"/>
                </a:lnTo>
                <a:lnTo>
                  <a:pt x="339" y="369"/>
                </a:lnTo>
                <a:lnTo>
                  <a:pt x="341" y="363"/>
                </a:lnTo>
                <a:lnTo>
                  <a:pt x="342" y="358"/>
                </a:lnTo>
                <a:lnTo>
                  <a:pt x="344" y="352"/>
                </a:lnTo>
                <a:lnTo>
                  <a:pt x="345" y="346"/>
                </a:lnTo>
                <a:lnTo>
                  <a:pt x="346" y="340"/>
                </a:lnTo>
                <a:lnTo>
                  <a:pt x="348" y="334"/>
                </a:lnTo>
                <a:lnTo>
                  <a:pt x="350" y="329"/>
                </a:lnTo>
                <a:lnTo>
                  <a:pt x="351" y="323"/>
                </a:lnTo>
                <a:lnTo>
                  <a:pt x="353" y="317"/>
                </a:lnTo>
                <a:lnTo>
                  <a:pt x="354" y="311"/>
                </a:lnTo>
                <a:lnTo>
                  <a:pt x="356" y="305"/>
                </a:lnTo>
                <a:lnTo>
                  <a:pt x="357" y="299"/>
                </a:lnTo>
                <a:lnTo>
                  <a:pt x="359" y="293"/>
                </a:lnTo>
                <a:lnTo>
                  <a:pt x="361" y="287"/>
                </a:lnTo>
                <a:lnTo>
                  <a:pt x="362" y="281"/>
                </a:lnTo>
                <a:lnTo>
                  <a:pt x="364" y="275"/>
                </a:lnTo>
                <a:lnTo>
                  <a:pt x="365" y="269"/>
                </a:lnTo>
                <a:lnTo>
                  <a:pt x="367" y="263"/>
                </a:lnTo>
                <a:lnTo>
                  <a:pt x="368" y="256"/>
                </a:lnTo>
                <a:lnTo>
                  <a:pt x="370" y="250"/>
                </a:lnTo>
                <a:lnTo>
                  <a:pt x="371" y="244"/>
                </a:lnTo>
                <a:lnTo>
                  <a:pt x="373" y="238"/>
                </a:lnTo>
                <a:lnTo>
                  <a:pt x="374" y="232"/>
                </a:lnTo>
                <a:lnTo>
                  <a:pt x="376" y="226"/>
                </a:lnTo>
                <a:lnTo>
                  <a:pt x="377" y="220"/>
                </a:lnTo>
                <a:lnTo>
                  <a:pt x="379" y="214"/>
                </a:lnTo>
                <a:lnTo>
                  <a:pt x="380" y="208"/>
                </a:lnTo>
                <a:lnTo>
                  <a:pt x="382" y="201"/>
                </a:lnTo>
                <a:lnTo>
                  <a:pt x="384" y="195"/>
                </a:lnTo>
                <a:lnTo>
                  <a:pt x="385" y="189"/>
                </a:lnTo>
                <a:lnTo>
                  <a:pt x="387" y="183"/>
                </a:lnTo>
                <a:lnTo>
                  <a:pt x="388" y="177"/>
                </a:lnTo>
                <a:lnTo>
                  <a:pt x="390" y="171"/>
                </a:lnTo>
                <a:lnTo>
                  <a:pt x="391" y="165"/>
                </a:lnTo>
                <a:lnTo>
                  <a:pt x="393" y="159"/>
                </a:lnTo>
                <a:lnTo>
                  <a:pt x="395" y="153"/>
                </a:lnTo>
                <a:lnTo>
                  <a:pt x="396" y="148"/>
                </a:lnTo>
                <a:lnTo>
                  <a:pt x="398" y="142"/>
                </a:lnTo>
                <a:lnTo>
                  <a:pt x="399" y="136"/>
                </a:lnTo>
                <a:lnTo>
                  <a:pt x="401" y="130"/>
                </a:lnTo>
                <a:lnTo>
                  <a:pt x="402" y="125"/>
                </a:lnTo>
                <a:lnTo>
                  <a:pt x="404" y="119"/>
                </a:lnTo>
                <a:lnTo>
                  <a:pt x="405" y="114"/>
                </a:lnTo>
                <a:lnTo>
                  <a:pt x="407" y="108"/>
                </a:lnTo>
                <a:lnTo>
                  <a:pt x="408" y="103"/>
                </a:lnTo>
                <a:lnTo>
                  <a:pt x="410" y="98"/>
                </a:lnTo>
                <a:lnTo>
                  <a:pt x="411" y="93"/>
                </a:lnTo>
                <a:lnTo>
                  <a:pt x="413" y="88"/>
                </a:lnTo>
                <a:lnTo>
                  <a:pt x="414" y="83"/>
                </a:lnTo>
                <a:lnTo>
                  <a:pt x="416" y="78"/>
                </a:lnTo>
                <a:lnTo>
                  <a:pt x="417" y="73"/>
                </a:lnTo>
                <a:lnTo>
                  <a:pt x="419" y="69"/>
                </a:lnTo>
                <a:lnTo>
                  <a:pt x="421" y="64"/>
                </a:lnTo>
                <a:lnTo>
                  <a:pt x="422" y="60"/>
                </a:lnTo>
                <a:lnTo>
                  <a:pt x="424" y="56"/>
                </a:lnTo>
                <a:lnTo>
                  <a:pt x="425" y="52"/>
                </a:lnTo>
                <a:lnTo>
                  <a:pt x="427" y="48"/>
                </a:lnTo>
                <a:lnTo>
                  <a:pt x="428" y="44"/>
                </a:lnTo>
                <a:lnTo>
                  <a:pt x="430" y="40"/>
                </a:lnTo>
                <a:lnTo>
                  <a:pt x="431" y="37"/>
                </a:lnTo>
                <a:lnTo>
                  <a:pt x="433" y="33"/>
                </a:lnTo>
                <a:lnTo>
                  <a:pt x="434" y="30"/>
                </a:lnTo>
                <a:lnTo>
                  <a:pt x="436" y="27"/>
                </a:lnTo>
                <a:lnTo>
                  <a:pt x="437" y="24"/>
                </a:lnTo>
                <a:lnTo>
                  <a:pt x="439" y="21"/>
                </a:lnTo>
                <a:lnTo>
                  <a:pt x="440" y="18"/>
                </a:lnTo>
                <a:lnTo>
                  <a:pt x="442" y="16"/>
                </a:lnTo>
                <a:lnTo>
                  <a:pt x="444" y="13"/>
                </a:lnTo>
                <a:lnTo>
                  <a:pt x="445" y="11"/>
                </a:lnTo>
                <a:lnTo>
                  <a:pt x="447" y="9"/>
                </a:lnTo>
                <a:lnTo>
                  <a:pt x="448" y="8"/>
                </a:lnTo>
                <a:lnTo>
                  <a:pt x="450" y="6"/>
                </a:lnTo>
                <a:lnTo>
                  <a:pt x="451" y="5"/>
                </a:lnTo>
                <a:lnTo>
                  <a:pt x="453" y="4"/>
                </a:lnTo>
                <a:lnTo>
                  <a:pt x="455" y="2"/>
                </a:lnTo>
                <a:lnTo>
                  <a:pt x="456" y="2"/>
                </a:lnTo>
                <a:lnTo>
                  <a:pt x="458" y="1"/>
                </a:lnTo>
                <a:lnTo>
                  <a:pt x="459" y="0"/>
                </a:lnTo>
                <a:lnTo>
                  <a:pt x="461" y="0"/>
                </a:lnTo>
                <a:lnTo>
                  <a:pt x="462" y="0"/>
                </a:lnTo>
                <a:lnTo>
                  <a:pt x="464" y="0"/>
                </a:lnTo>
                <a:lnTo>
                  <a:pt x="465" y="0"/>
                </a:lnTo>
                <a:lnTo>
                  <a:pt x="467" y="1"/>
                </a:lnTo>
                <a:lnTo>
                  <a:pt x="468" y="2"/>
                </a:lnTo>
                <a:lnTo>
                  <a:pt x="470" y="2"/>
                </a:lnTo>
                <a:lnTo>
                  <a:pt x="471" y="4"/>
                </a:lnTo>
                <a:lnTo>
                  <a:pt x="473" y="5"/>
                </a:lnTo>
                <a:lnTo>
                  <a:pt x="474" y="6"/>
                </a:lnTo>
                <a:lnTo>
                  <a:pt x="476" y="8"/>
                </a:lnTo>
                <a:lnTo>
                  <a:pt x="477" y="9"/>
                </a:lnTo>
                <a:lnTo>
                  <a:pt x="479" y="11"/>
                </a:lnTo>
                <a:lnTo>
                  <a:pt x="481" y="13"/>
                </a:lnTo>
                <a:lnTo>
                  <a:pt x="482" y="16"/>
                </a:lnTo>
                <a:lnTo>
                  <a:pt x="484" y="18"/>
                </a:lnTo>
                <a:lnTo>
                  <a:pt x="485" y="21"/>
                </a:lnTo>
                <a:lnTo>
                  <a:pt x="487" y="24"/>
                </a:lnTo>
                <a:lnTo>
                  <a:pt x="488" y="27"/>
                </a:lnTo>
                <a:lnTo>
                  <a:pt x="490" y="30"/>
                </a:lnTo>
                <a:lnTo>
                  <a:pt x="491" y="33"/>
                </a:lnTo>
                <a:lnTo>
                  <a:pt x="493" y="37"/>
                </a:lnTo>
                <a:lnTo>
                  <a:pt x="494" y="40"/>
                </a:lnTo>
                <a:lnTo>
                  <a:pt x="496" y="44"/>
                </a:lnTo>
                <a:lnTo>
                  <a:pt x="497" y="48"/>
                </a:lnTo>
                <a:lnTo>
                  <a:pt x="499" y="52"/>
                </a:lnTo>
                <a:lnTo>
                  <a:pt x="500" y="56"/>
                </a:lnTo>
                <a:lnTo>
                  <a:pt x="502" y="60"/>
                </a:lnTo>
                <a:lnTo>
                  <a:pt x="503" y="64"/>
                </a:lnTo>
                <a:lnTo>
                  <a:pt x="505" y="69"/>
                </a:lnTo>
                <a:lnTo>
                  <a:pt x="507" y="73"/>
                </a:lnTo>
                <a:lnTo>
                  <a:pt x="508" y="78"/>
                </a:lnTo>
                <a:lnTo>
                  <a:pt x="510" y="83"/>
                </a:lnTo>
                <a:lnTo>
                  <a:pt x="511" y="88"/>
                </a:lnTo>
                <a:lnTo>
                  <a:pt x="513" y="93"/>
                </a:lnTo>
                <a:lnTo>
                  <a:pt x="515" y="98"/>
                </a:lnTo>
                <a:lnTo>
                  <a:pt x="516" y="103"/>
                </a:lnTo>
                <a:lnTo>
                  <a:pt x="518" y="108"/>
                </a:lnTo>
                <a:lnTo>
                  <a:pt x="519" y="114"/>
                </a:lnTo>
                <a:lnTo>
                  <a:pt x="521" y="119"/>
                </a:lnTo>
                <a:lnTo>
                  <a:pt x="522" y="125"/>
                </a:lnTo>
                <a:lnTo>
                  <a:pt x="524" y="130"/>
                </a:lnTo>
                <a:lnTo>
                  <a:pt x="525" y="136"/>
                </a:lnTo>
                <a:lnTo>
                  <a:pt x="527" y="142"/>
                </a:lnTo>
                <a:lnTo>
                  <a:pt x="528" y="148"/>
                </a:lnTo>
                <a:lnTo>
                  <a:pt x="530" y="153"/>
                </a:lnTo>
                <a:lnTo>
                  <a:pt x="531" y="159"/>
                </a:lnTo>
                <a:lnTo>
                  <a:pt x="533" y="165"/>
                </a:lnTo>
                <a:lnTo>
                  <a:pt x="534" y="171"/>
                </a:lnTo>
                <a:lnTo>
                  <a:pt x="536" y="177"/>
                </a:lnTo>
                <a:lnTo>
                  <a:pt x="537" y="183"/>
                </a:lnTo>
                <a:lnTo>
                  <a:pt x="539" y="189"/>
                </a:lnTo>
                <a:lnTo>
                  <a:pt x="541" y="195"/>
                </a:lnTo>
                <a:lnTo>
                  <a:pt x="542" y="201"/>
                </a:lnTo>
                <a:lnTo>
                  <a:pt x="544" y="208"/>
                </a:lnTo>
                <a:lnTo>
                  <a:pt x="545" y="214"/>
                </a:lnTo>
                <a:lnTo>
                  <a:pt x="547" y="220"/>
                </a:lnTo>
                <a:lnTo>
                  <a:pt x="548" y="226"/>
                </a:lnTo>
                <a:lnTo>
                  <a:pt x="550" y="232"/>
                </a:lnTo>
                <a:lnTo>
                  <a:pt x="552" y="238"/>
                </a:lnTo>
                <a:lnTo>
                  <a:pt x="553" y="244"/>
                </a:lnTo>
                <a:lnTo>
                  <a:pt x="555" y="250"/>
                </a:lnTo>
                <a:lnTo>
                  <a:pt x="556" y="256"/>
                </a:lnTo>
                <a:lnTo>
                  <a:pt x="558" y="263"/>
                </a:lnTo>
                <a:lnTo>
                  <a:pt x="559" y="269"/>
                </a:lnTo>
                <a:lnTo>
                  <a:pt x="561" y="275"/>
                </a:lnTo>
                <a:lnTo>
                  <a:pt x="562" y="281"/>
                </a:lnTo>
                <a:lnTo>
                  <a:pt x="563" y="287"/>
                </a:lnTo>
                <a:lnTo>
                  <a:pt x="565" y="293"/>
                </a:lnTo>
                <a:lnTo>
                  <a:pt x="567" y="299"/>
                </a:lnTo>
                <a:lnTo>
                  <a:pt x="568" y="305"/>
                </a:lnTo>
                <a:lnTo>
                  <a:pt x="570" y="311"/>
                </a:lnTo>
                <a:lnTo>
                  <a:pt x="571" y="317"/>
                </a:lnTo>
                <a:lnTo>
                  <a:pt x="573" y="323"/>
                </a:lnTo>
                <a:lnTo>
                  <a:pt x="575" y="329"/>
                </a:lnTo>
                <a:lnTo>
                  <a:pt x="576" y="334"/>
                </a:lnTo>
                <a:lnTo>
                  <a:pt x="578" y="340"/>
                </a:lnTo>
                <a:lnTo>
                  <a:pt x="579" y="346"/>
                </a:lnTo>
                <a:lnTo>
                  <a:pt x="581" y="352"/>
                </a:lnTo>
                <a:lnTo>
                  <a:pt x="582" y="358"/>
                </a:lnTo>
                <a:lnTo>
                  <a:pt x="584" y="363"/>
                </a:lnTo>
                <a:lnTo>
                  <a:pt x="585" y="369"/>
                </a:lnTo>
                <a:lnTo>
                  <a:pt x="587" y="375"/>
                </a:lnTo>
                <a:lnTo>
                  <a:pt x="588" y="380"/>
                </a:lnTo>
                <a:lnTo>
                  <a:pt x="590" y="386"/>
                </a:lnTo>
                <a:lnTo>
                  <a:pt x="591" y="391"/>
                </a:lnTo>
                <a:lnTo>
                  <a:pt x="593" y="396"/>
                </a:lnTo>
                <a:lnTo>
                  <a:pt x="594" y="402"/>
                </a:lnTo>
                <a:lnTo>
                  <a:pt x="596" y="407"/>
                </a:lnTo>
                <a:lnTo>
                  <a:pt x="597" y="413"/>
                </a:lnTo>
                <a:lnTo>
                  <a:pt x="599" y="418"/>
                </a:lnTo>
                <a:lnTo>
                  <a:pt x="601" y="423"/>
                </a:lnTo>
                <a:lnTo>
                  <a:pt x="602" y="428"/>
                </a:lnTo>
                <a:lnTo>
                  <a:pt x="604" y="433"/>
                </a:lnTo>
                <a:lnTo>
                  <a:pt x="605" y="438"/>
                </a:lnTo>
                <a:lnTo>
                  <a:pt x="607" y="444"/>
                </a:lnTo>
                <a:lnTo>
                  <a:pt x="608" y="449"/>
                </a:lnTo>
                <a:lnTo>
                  <a:pt x="610" y="453"/>
                </a:lnTo>
                <a:lnTo>
                  <a:pt x="612" y="458"/>
                </a:lnTo>
                <a:lnTo>
                  <a:pt x="613" y="463"/>
                </a:lnTo>
                <a:lnTo>
                  <a:pt x="615" y="468"/>
                </a:lnTo>
                <a:lnTo>
                  <a:pt x="616" y="473"/>
                </a:lnTo>
                <a:lnTo>
                  <a:pt x="618" y="477"/>
                </a:lnTo>
                <a:lnTo>
                  <a:pt x="619" y="482"/>
                </a:lnTo>
                <a:lnTo>
                  <a:pt x="621" y="486"/>
                </a:lnTo>
                <a:lnTo>
                  <a:pt x="622" y="491"/>
                </a:lnTo>
                <a:lnTo>
                  <a:pt x="624" y="496"/>
                </a:lnTo>
                <a:lnTo>
                  <a:pt x="625" y="500"/>
                </a:lnTo>
                <a:lnTo>
                  <a:pt x="627" y="504"/>
                </a:lnTo>
                <a:lnTo>
                  <a:pt x="628" y="509"/>
                </a:lnTo>
                <a:lnTo>
                  <a:pt x="630" y="513"/>
                </a:lnTo>
                <a:lnTo>
                  <a:pt x="631" y="517"/>
                </a:lnTo>
                <a:lnTo>
                  <a:pt x="633" y="522"/>
                </a:lnTo>
                <a:lnTo>
                  <a:pt x="635" y="526"/>
                </a:lnTo>
                <a:lnTo>
                  <a:pt x="636" y="530"/>
                </a:lnTo>
                <a:lnTo>
                  <a:pt x="638" y="534"/>
                </a:lnTo>
                <a:lnTo>
                  <a:pt x="639" y="538"/>
                </a:lnTo>
                <a:lnTo>
                  <a:pt x="641" y="542"/>
                </a:lnTo>
                <a:lnTo>
                  <a:pt x="642" y="546"/>
                </a:lnTo>
                <a:lnTo>
                  <a:pt x="644" y="550"/>
                </a:lnTo>
                <a:lnTo>
                  <a:pt x="645" y="554"/>
                </a:lnTo>
                <a:lnTo>
                  <a:pt x="647" y="558"/>
                </a:lnTo>
                <a:lnTo>
                  <a:pt x="648" y="562"/>
                </a:lnTo>
                <a:lnTo>
                  <a:pt x="650" y="565"/>
                </a:lnTo>
                <a:lnTo>
                  <a:pt x="651" y="569"/>
                </a:lnTo>
                <a:lnTo>
                  <a:pt x="653" y="573"/>
                </a:lnTo>
                <a:lnTo>
                  <a:pt x="654" y="576"/>
                </a:lnTo>
                <a:lnTo>
                  <a:pt x="656" y="580"/>
                </a:lnTo>
                <a:lnTo>
                  <a:pt x="657" y="584"/>
                </a:lnTo>
                <a:lnTo>
                  <a:pt x="659" y="587"/>
                </a:lnTo>
                <a:lnTo>
                  <a:pt x="661" y="590"/>
                </a:lnTo>
                <a:lnTo>
                  <a:pt x="662" y="594"/>
                </a:lnTo>
                <a:lnTo>
                  <a:pt x="664" y="597"/>
                </a:lnTo>
                <a:lnTo>
                  <a:pt x="665" y="601"/>
                </a:lnTo>
                <a:lnTo>
                  <a:pt x="667" y="604"/>
                </a:lnTo>
                <a:lnTo>
                  <a:pt x="668" y="607"/>
                </a:lnTo>
                <a:lnTo>
                  <a:pt x="670" y="610"/>
                </a:lnTo>
                <a:lnTo>
                  <a:pt x="672" y="614"/>
                </a:lnTo>
                <a:lnTo>
                  <a:pt x="673" y="617"/>
                </a:lnTo>
                <a:lnTo>
                  <a:pt x="675" y="620"/>
                </a:lnTo>
                <a:lnTo>
                  <a:pt x="676" y="623"/>
                </a:lnTo>
                <a:lnTo>
                  <a:pt x="678" y="626"/>
                </a:lnTo>
                <a:lnTo>
                  <a:pt x="679" y="629"/>
                </a:lnTo>
                <a:lnTo>
                  <a:pt x="681" y="632"/>
                </a:lnTo>
                <a:lnTo>
                  <a:pt x="682" y="635"/>
                </a:lnTo>
                <a:lnTo>
                  <a:pt x="684" y="638"/>
                </a:lnTo>
                <a:lnTo>
                  <a:pt x="685" y="641"/>
                </a:lnTo>
                <a:lnTo>
                  <a:pt x="687" y="643"/>
                </a:lnTo>
                <a:lnTo>
                  <a:pt x="688" y="646"/>
                </a:lnTo>
                <a:lnTo>
                  <a:pt x="690" y="649"/>
                </a:lnTo>
                <a:lnTo>
                  <a:pt x="691" y="652"/>
                </a:lnTo>
                <a:lnTo>
                  <a:pt x="693" y="654"/>
                </a:lnTo>
                <a:lnTo>
                  <a:pt x="695" y="657"/>
                </a:lnTo>
                <a:lnTo>
                  <a:pt x="696" y="660"/>
                </a:lnTo>
                <a:lnTo>
                  <a:pt x="698" y="662"/>
                </a:lnTo>
                <a:lnTo>
                  <a:pt x="699" y="665"/>
                </a:lnTo>
                <a:lnTo>
                  <a:pt x="701" y="668"/>
                </a:lnTo>
                <a:lnTo>
                  <a:pt x="702" y="670"/>
                </a:lnTo>
                <a:lnTo>
                  <a:pt x="704" y="672"/>
                </a:lnTo>
                <a:lnTo>
                  <a:pt x="706" y="675"/>
                </a:lnTo>
                <a:lnTo>
                  <a:pt x="707" y="677"/>
                </a:lnTo>
                <a:lnTo>
                  <a:pt x="708" y="680"/>
                </a:lnTo>
                <a:lnTo>
                  <a:pt x="710" y="682"/>
                </a:lnTo>
                <a:lnTo>
                  <a:pt x="711" y="684"/>
                </a:lnTo>
                <a:lnTo>
                  <a:pt x="713" y="687"/>
                </a:lnTo>
                <a:lnTo>
                  <a:pt x="714" y="689"/>
                </a:lnTo>
                <a:lnTo>
                  <a:pt x="716" y="691"/>
                </a:lnTo>
                <a:lnTo>
                  <a:pt x="717" y="694"/>
                </a:lnTo>
                <a:lnTo>
                  <a:pt x="719" y="696"/>
                </a:lnTo>
                <a:lnTo>
                  <a:pt x="721" y="698"/>
                </a:lnTo>
                <a:lnTo>
                  <a:pt x="722" y="700"/>
                </a:lnTo>
                <a:lnTo>
                  <a:pt x="724" y="702"/>
                </a:lnTo>
                <a:lnTo>
                  <a:pt x="725" y="704"/>
                </a:lnTo>
                <a:lnTo>
                  <a:pt x="727" y="706"/>
                </a:lnTo>
                <a:lnTo>
                  <a:pt x="728" y="708"/>
                </a:lnTo>
                <a:lnTo>
                  <a:pt x="730" y="710"/>
                </a:lnTo>
                <a:lnTo>
                  <a:pt x="732" y="712"/>
                </a:lnTo>
                <a:lnTo>
                  <a:pt x="733" y="714"/>
                </a:lnTo>
                <a:lnTo>
                  <a:pt x="735" y="716"/>
                </a:lnTo>
                <a:lnTo>
                  <a:pt x="736" y="719"/>
                </a:lnTo>
                <a:lnTo>
                  <a:pt x="738" y="721"/>
                </a:lnTo>
                <a:lnTo>
                  <a:pt x="739" y="722"/>
                </a:lnTo>
                <a:lnTo>
                  <a:pt x="741" y="724"/>
                </a:lnTo>
                <a:lnTo>
                  <a:pt x="742" y="726"/>
                </a:lnTo>
                <a:lnTo>
                  <a:pt x="744" y="728"/>
                </a:lnTo>
                <a:lnTo>
                  <a:pt x="745" y="730"/>
                </a:lnTo>
                <a:lnTo>
                  <a:pt x="747" y="732"/>
                </a:lnTo>
                <a:lnTo>
                  <a:pt x="748" y="733"/>
                </a:lnTo>
                <a:lnTo>
                  <a:pt x="750" y="735"/>
                </a:lnTo>
                <a:lnTo>
                  <a:pt x="751" y="737"/>
                </a:lnTo>
                <a:lnTo>
                  <a:pt x="753" y="738"/>
                </a:lnTo>
                <a:lnTo>
                  <a:pt x="755" y="740"/>
                </a:lnTo>
                <a:lnTo>
                  <a:pt x="756" y="742"/>
                </a:lnTo>
                <a:lnTo>
                  <a:pt x="758" y="743"/>
                </a:lnTo>
                <a:lnTo>
                  <a:pt x="759" y="745"/>
                </a:lnTo>
                <a:lnTo>
                  <a:pt x="761" y="747"/>
                </a:lnTo>
                <a:lnTo>
                  <a:pt x="762" y="748"/>
                </a:lnTo>
                <a:lnTo>
                  <a:pt x="764" y="750"/>
                </a:lnTo>
                <a:lnTo>
                  <a:pt x="766" y="752"/>
                </a:lnTo>
                <a:lnTo>
                  <a:pt x="767" y="753"/>
                </a:lnTo>
                <a:lnTo>
                  <a:pt x="769" y="755"/>
                </a:lnTo>
                <a:lnTo>
                  <a:pt x="770" y="756"/>
                </a:lnTo>
                <a:lnTo>
                  <a:pt x="772" y="758"/>
                </a:lnTo>
                <a:lnTo>
                  <a:pt x="773" y="759"/>
                </a:lnTo>
                <a:lnTo>
                  <a:pt x="775" y="761"/>
                </a:lnTo>
                <a:lnTo>
                  <a:pt x="776" y="762"/>
                </a:lnTo>
                <a:lnTo>
                  <a:pt x="778" y="763"/>
                </a:lnTo>
                <a:lnTo>
                  <a:pt x="779" y="765"/>
                </a:lnTo>
                <a:lnTo>
                  <a:pt x="781" y="766"/>
                </a:lnTo>
                <a:lnTo>
                  <a:pt x="782" y="768"/>
                </a:lnTo>
                <a:lnTo>
                  <a:pt x="784" y="769"/>
                </a:lnTo>
                <a:lnTo>
                  <a:pt x="785" y="770"/>
                </a:lnTo>
                <a:lnTo>
                  <a:pt x="787" y="772"/>
                </a:lnTo>
                <a:lnTo>
                  <a:pt x="788" y="773"/>
                </a:lnTo>
                <a:lnTo>
                  <a:pt x="790" y="774"/>
                </a:lnTo>
                <a:lnTo>
                  <a:pt x="792" y="776"/>
                </a:lnTo>
                <a:lnTo>
                  <a:pt x="793" y="777"/>
                </a:lnTo>
                <a:lnTo>
                  <a:pt x="795" y="778"/>
                </a:lnTo>
                <a:lnTo>
                  <a:pt x="796" y="780"/>
                </a:lnTo>
                <a:lnTo>
                  <a:pt x="798" y="781"/>
                </a:lnTo>
                <a:lnTo>
                  <a:pt x="799" y="782"/>
                </a:lnTo>
                <a:lnTo>
                  <a:pt x="801" y="783"/>
                </a:lnTo>
                <a:lnTo>
                  <a:pt x="802" y="785"/>
                </a:lnTo>
                <a:lnTo>
                  <a:pt x="804" y="786"/>
                </a:lnTo>
                <a:lnTo>
                  <a:pt x="805" y="787"/>
                </a:lnTo>
                <a:lnTo>
                  <a:pt x="807" y="788"/>
                </a:lnTo>
                <a:lnTo>
                  <a:pt x="808" y="789"/>
                </a:lnTo>
                <a:lnTo>
                  <a:pt x="810" y="790"/>
                </a:lnTo>
                <a:lnTo>
                  <a:pt x="811" y="792"/>
                </a:lnTo>
                <a:lnTo>
                  <a:pt x="813" y="793"/>
                </a:lnTo>
                <a:lnTo>
                  <a:pt x="815" y="794"/>
                </a:lnTo>
                <a:lnTo>
                  <a:pt x="816" y="795"/>
                </a:lnTo>
                <a:lnTo>
                  <a:pt x="818" y="796"/>
                </a:lnTo>
                <a:lnTo>
                  <a:pt x="819" y="797"/>
                </a:lnTo>
                <a:lnTo>
                  <a:pt x="821" y="798"/>
                </a:lnTo>
                <a:lnTo>
                  <a:pt x="822" y="799"/>
                </a:lnTo>
                <a:lnTo>
                  <a:pt x="824" y="800"/>
                </a:lnTo>
                <a:lnTo>
                  <a:pt x="826" y="801"/>
                </a:lnTo>
                <a:lnTo>
                  <a:pt x="827" y="802"/>
                </a:lnTo>
                <a:lnTo>
                  <a:pt x="829" y="803"/>
                </a:lnTo>
                <a:lnTo>
                  <a:pt x="830" y="804"/>
                </a:lnTo>
                <a:lnTo>
                  <a:pt x="832" y="805"/>
                </a:lnTo>
                <a:lnTo>
                  <a:pt x="833" y="806"/>
                </a:lnTo>
                <a:lnTo>
                  <a:pt x="835" y="807"/>
                </a:lnTo>
                <a:lnTo>
                  <a:pt x="836" y="808"/>
                </a:lnTo>
                <a:lnTo>
                  <a:pt x="838" y="809"/>
                </a:lnTo>
                <a:lnTo>
                  <a:pt x="839" y="810"/>
                </a:lnTo>
                <a:lnTo>
                  <a:pt x="841" y="811"/>
                </a:lnTo>
                <a:lnTo>
                  <a:pt x="842" y="812"/>
                </a:lnTo>
                <a:lnTo>
                  <a:pt x="844" y="813"/>
                </a:lnTo>
                <a:lnTo>
                  <a:pt x="845" y="814"/>
                </a:lnTo>
                <a:lnTo>
                  <a:pt x="847" y="815"/>
                </a:lnTo>
                <a:lnTo>
                  <a:pt x="848" y="816"/>
                </a:lnTo>
                <a:lnTo>
                  <a:pt x="850" y="816"/>
                </a:lnTo>
                <a:lnTo>
                  <a:pt x="852" y="818"/>
                </a:lnTo>
                <a:lnTo>
                  <a:pt x="853" y="818"/>
                </a:lnTo>
                <a:lnTo>
                  <a:pt x="855" y="819"/>
                </a:lnTo>
                <a:lnTo>
                  <a:pt x="856" y="820"/>
                </a:lnTo>
                <a:lnTo>
                  <a:pt x="858" y="821"/>
                </a:lnTo>
                <a:lnTo>
                  <a:pt x="859" y="822"/>
                </a:lnTo>
                <a:lnTo>
                  <a:pt x="861" y="823"/>
                </a:lnTo>
                <a:lnTo>
                  <a:pt x="862" y="823"/>
                </a:lnTo>
                <a:lnTo>
                  <a:pt x="864" y="824"/>
                </a:lnTo>
                <a:lnTo>
                  <a:pt x="865" y="825"/>
                </a:lnTo>
                <a:lnTo>
                  <a:pt x="867" y="826"/>
                </a:lnTo>
                <a:lnTo>
                  <a:pt x="868" y="827"/>
                </a:lnTo>
                <a:lnTo>
                  <a:pt x="870" y="827"/>
                </a:lnTo>
                <a:lnTo>
                  <a:pt x="871" y="828"/>
                </a:lnTo>
                <a:lnTo>
                  <a:pt x="873" y="829"/>
                </a:lnTo>
                <a:lnTo>
                  <a:pt x="875" y="829"/>
                </a:lnTo>
                <a:lnTo>
                  <a:pt x="876" y="830"/>
                </a:lnTo>
                <a:lnTo>
                  <a:pt x="878" y="831"/>
                </a:lnTo>
                <a:lnTo>
                  <a:pt x="879" y="832"/>
                </a:lnTo>
                <a:lnTo>
                  <a:pt x="881" y="833"/>
                </a:lnTo>
                <a:lnTo>
                  <a:pt x="882" y="834"/>
                </a:lnTo>
                <a:lnTo>
                  <a:pt x="884" y="834"/>
                </a:lnTo>
                <a:lnTo>
                  <a:pt x="886" y="835"/>
                </a:lnTo>
                <a:lnTo>
                  <a:pt x="887" y="836"/>
                </a:lnTo>
                <a:lnTo>
                  <a:pt x="889" y="836"/>
                </a:lnTo>
                <a:lnTo>
                  <a:pt x="890" y="837"/>
                </a:lnTo>
                <a:lnTo>
                  <a:pt x="892" y="838"/>
                </a:lnTo>
                <a:lnTo>
                  <a:pt x="893" y="838"/>
                </a:lnTo>
                <a:lnTo>
                  <a:pt x="895" y="839"/>
                </a:lnTo>
                <a:lnTo>
                  <a:pt x="896" y="840"/>
                </a:lnTo>
                <a:lnTo>
                  <a:pt x="898" y="840"/>
                </a:lnTo>
                <a:lnTo>
                  <a:pt x="899" y="841"/>
                </a:lnTo>
                <a:lnTo>
                  <a:pt x="901" y="842"/>
                </a:lnTo>
                <a:lnTo>
                  <a:pt x="902" y="842"/>
                </a:lnTo>
                <a:lnTo>
                  <a:pt x="904" y="843"/>
                </a:lnTo>
                <a:lnTo>
                  <a:pt x="905" y="843"/>
                </a:lnTo>
                <a:lnTo>
                  <a:pt x="907" y="844"/>
                </a:lnTo>
                <a:lnTo>
                  <a:pt x="908" y="845"/>
                </a:lnTo>
                <a:lnTo>
                  <a:pt x="910" y="845"/>
                </a:lnTo>
                <a:lnTo>
                  <a:pt x="912" y="846"/>
                </a:lnTo>
                <a:lnTo>
                  <a:pt x="913" y="847"/>
                </a:lnTo>
                <a:lnTo>
                  <a:pt x="915" y="847"/>
                </a:lnTo>
                <a:lnTo>
                  <a:pt x="916" y="848"/>
                </a:lnTo>
                <a:lnTo>
                  <a:pt x="918" y="848"/>
                </a:lnTo>
                <a:lnTo>
                  <a:pt x="920" y="849"/>
                </a:lnTo>
                <a:lnTo>
                  <a:pt x="921" y="849"/>
                </a:lnTo>
                <a:lnTo>
                  <a:pt x="923" y="850"/>
                </a:lnTo>
                <a:lnTo>
                  <a:pt x="924" y="851"/>
                </a:lnTo>
              </a:path>
            </a:pathLst>
          </a:custGeom>
          <a:noFill/>
          <a:ln w="12700" cap="rnd" cmpd="sng">
            <a:solidFill>
              <a:srgbClr val="000080"/>
            </a:solidFill>
            <a:prstDash val="solid"/>
            <a:round/>
            <a:headEnd type="none" w="sm" len="sm"/>
            <a:tailEnd type="none" w="sm" len="sm"/>
          </a:ln>
        </p:spPr>
        <p:txBody>
          <a:bodyPr/>
          <a:lstStyle/>
          <a:p>
            <a:endParaRPr lang="en-US"/>
          </a:p>
        </p:txBody>
      </p:sp>
      <p:sp>
        <p:nvSpPr>
          <p:cNvPr id="68614" name="Freeform 6"/>
          <p:cNvSpPr>
            <a:spLocks/>
          </p:cNvSpPr>
          <p:nvPr/>
        </p:nvSpPr>
        <p:spPr bwMode="auto">
          <a:xfrm rot="-2879041">
            <a:off x="2178051" y="3213100"/>
            <a:ext cx="881062" cy="566737"/>
          </a:xfrm>
          <a:custGeom>
            <a:avLst/>
            <a:gdLst>
              <a:gd name="T0" fmla="*/ 2147483647 w 1777"/>
              <a:gd name="T1" fmla="*/ 2147483647 h 808"/>
              <a:gd name="T2" fmla="*/ 2147483647 w 1777"/>
              <a:gd name="T3" fmla="*/ 2147483647 h 808"/>
              <a:gd name="T4" fmla="*/ 2147483647 w 1777"/>
              <a:gd name="T5" fmla="*/ 2147483647 h 808"/>
              <a:gd name="T6" fmla="*/ 2147483647 w 1777"/>
              <a:gd name="T7" fmla="*/ 2147483647 h 808"/>
              <a:gd name="T8" fmla="*/ 2147483647 w 1777"/>
              <a:gd name="T9" fmla="*/ 2147483647 h 808"/>
              <a:gd name="T10" fmla="*/ 2147483647 w 1777"/>
              <a:gd name="T11" fmla="*/ 2147483647 h 808"/>
              <a:gd name="T12" fmla="*/ 2147483647 w 1777"/>
              <a:gd name="T13" fmla="*/ 2147483647 h 808"/>
              <a:gd name="T14" fmla="*/ 2147483647 w 1777"/>
              <a:gd name="T15" fmla="*/ 2147483647 h 808"/>
              <a:gd name="T16" fmla="*/ 2147483647 w 1777"/>
              <a:gd name="T17" fmla="*/ 2147483647 h 808"/>
              <a:gd name="T18" fmla="*/ 2147483647 w 1777"/>
              <a:gd name="T19" fmla="*/ 2147483647 h 808"/>
              <a:gd name="T20" fmla="*/ 2147483647 w 1777"/>
              <a:gd name="T21" fmla="*/ 2147483647 h 808"/>
              <a:gd name="T22" fmla="*/ 2147483647 w 1777"/>
              <a:gd name="T23" fmla="*/ 2147483647 h 808"/>
              <a:gd name="T24" fmla="*/ 2147483647 w 1777"/>
              <a:gd name="T25" fmla="*/ 2147483647 h 808"/>
              <a:gd name="T26" fmla="*/ 2147483647 w 1777"/>
              <a:gd name="T27" fmla="*/ 2147483647 h 808"/>
              <a:gd name="T28" fmla="*/ 2147483647 w 1777"/>
              <a:gd name="T29" fmla="*/ 2147483647 h 808"/>
              <a:gd name="T30" fmla="*/ 2147483647 w 1777"/>
              <a:gd name="T31" fmla="*/ 2147483647 h 808"/>
              <a:gd name="T32" fmla="*/ 2147483647 w 1777"/>
              <a:gd name="T33" fmla="*/ 2147483647 h 808"/>
              <a:gd name="T34" fmla="*/ 2147483647 w 1777"/>
              <a:gd name="T35" fmla="*/ 2147483647 h 808"/>
              <a:gd name="T36" fmla="*/ 2147483647 w 1777"/>
              <a:gd name="T37" fmla="*/ 2147483647 h 808"/>
              <a:gd name="T38" fmla="*/ 2147483647 w 1777"/>
              <a:gd name="T39" fmla="*/ 2147483647 h 808"/>
              <a:gd name="T40" fmla="*/ 2147483647 w 1777"/>
              <a:gd name="T41" fmla="*/ 2147483647 h 808"/>
              <a:gd name="T42" fmla="*/ 2147483647 w 1777"/>
              <a:gd name="T43" fmla="*/ 2147483647 h 808"/>
              <a:gd name="T44" fmla="*/ 2147483647 w 1777"/>
              <a:gd name="T45" fmla="*/ 2147483647 h 808"/>
              <a:gd name="T46" fmla="*/ 2147483647 w 1777"/>
              <a:gd name="T47" fmla="*/ 2147483647 h 808"/>
              <a:gd name="T48" fmla="*/ 2147483647 w 1777"/>
              <a:gd name="T49" fmla="*/ 2147483647 h 808"/>
              <a:gd name="T50" fmla="*/ 2147483647 w 1777"/>
              <a:gd name="T51" fmla="*/ 2147483647 h 808"/>
              <a:gd name="T52" fmla="*/ 2147483647 w 1777"/>
              <a:gd name="T53" fmla="*/ 2147483647 h 808"/>
              <a:gd name="T54" fmla="*/ 2147483647 w 1777"/>
              <a:gd name="T55" fmla="*/ 2147483647 h 808"/>
              <a:gd name="T56" fmla="*/ 2147483647 w 1777"/>
              <a:gd name="T57" fmla="*/ 2147483647 h 808"/>
              <a:gd name="T58" fmla="*/ 2147483647 w 1777"/>
              <a:gd name="T59" fmla="*/ 2147483647 h 808"/>
              <a:gd name="T60" fmla="*/ 2147483647 w 1777"/>
              <a:gd name="T61" fmla="*/ 2147483647 h 808"/>
              <a:gd name="T62" fmla="*/ 2147483647 w 1777"/>
              <a:gd name="T63" fmla="*/ 2147483647 h 808"/>
              <a:gd name="T64" fmla="*/ 2147483647 w 1777"/>
              <a:gd name="T65" fmla="*/ 2147483647 h 808"/>
              <a:gd name="T66" fmla="*/ 2147483647 w 1777"/>
              <a:gd name="T67" fmla="*/ 2147483647 h 808"/>
              <a:gd name="T68" fmla="*/ 2147483647 w 1777"/>
              <a:gd name="T69" fmla="*/ 2147483647 h 808"/>
              <a:gd name="T70" fmla="*/ 2147483647 w 1777"/>
              <a:gd name="T71" fmla="*/ 2147483647 h 808"/>
              <a:gd name="T72" fmla="*/ 2147483647 w 1777"/>
              <a:gd name="T73" fmla="*/ 2147483647 h 808"/>
              <a:gd name="T74" fmla="*/ 2147483647 w 1777"/>
              <a:gd name="T75" fmla="*/ 2147483647 h 808"/>
              <a:gd name="T76" fmla="*/ 2147483647 w 1777"/>
              <a:gd name="T77" fmla="*/ 2147483647 h 808"/>
              <a:gd name="T78" fmla="*/ 2147483647 w 1777"/>
              <a:gd name="T79" fmla="*/ 2147483647 h 808"/>
              <a:gd name="T80" fmla="*/ 2147483647 w 1777"/>
              <a:gd name="T81" fmla="*/ 2147483647 h 808"/>
              <a:gd name="T82" fmla="*/ 2147483647 w 1777"/>
              <a:gd name="T83" fmla="*/ 2147483647 h 808"/>
              <a:gd name="T84" fmla="*/ 2147483647 w 1777"/>
              <a:gd name="T85" fmla="*/ 2147483647 h 808"/>
              <a:gd name="T86" fmla="*/ 2147483647 w 1777"/>
              <a:gd name="T87" fmla="*/ 2147483647 h 808"/>
              <a:gd name="T88" fmla="*/ 2147483647 w 1777"/>
              <a:gd name="T89" fmla="*/ 2147483647 h 808"/>
              <a:gd name="T90" fmla="*/ 2147483647 w 1777"/>
              <a:gd name="T91" fmla="*/ 2147483647 h 808"/>
              <a:gd name="T92" fmla="*/ 2147483647 w 1777"/>
              <a:gd name="T93" fmla="*/ 2147483647 h 808"/>
              <a:gd name="T94" fmla="*/ 2147483647 w 1777"/>
              <a:gd name="T95" fmla="*/ 2147483647 h 808"/>
              <a:gd name="T96" fmla="*/ 2147483647 w 1777"/>
              <a:gd name="T97" fmla="*/ 2147483647 h 808"/>
              <a:gd name="T98" fmla="*/ 2147483647 w 1777"/>
              <a:gd name="T99" fmla="*/ 2147483647 h 808"/>
              <a:gd name="T100" fmla="*/ 2147483647 w 1777"/>
              <a:gd name="T101" fmla="*/ 2147483647 h 808"/>
              <a:gd name="T102" fmla="*/ 2147483647 w 1777"/>
              <a:gd name="T103" fmla="*/ 2147483647 h 808"/>
              <a:gd name="T104" fmla="*/ 2147483647 w 1777"/>
              <a:gd name="T105" fmla="*/ 2147483647 h 808"/>
              <a:gd name="T106" fmla="*/ 2147483647 w 1777"/>
              <a:gd name="T107" fmla="*/ 2147483647 h 808"/>
              <a:gd name="T108" fmla="*/ 2147483647 w 1777"/>
              <a:gd name="T109" fmla="*/ 2147483647 h 808"/>
              <a:gd name="T110" fmla="*/ 2147483647 w 1777"/>
              <a:gd name="T111" fmla="*/ 2147483647 h 808"/>
              <a:gd name="T112" fmla="*/ 2147483647 w 1777"/>
              <a:gd name="T113" fmla="*/ 2147483647 h 808"/>
              <a:gd name="T114" fmla="*/ 2147483647 w 1777"/>
              <a:gd name="T115" fmla="*/ 2147483647 h 808"/>
              <a:gd name="T116" fmla="*/ 2147483647 w 1777"/>
              <a:gd name="T117" fmla="*/ 2147483647 h 808"/>
              <a:gd name="T118" fmla="*/ 2147483647 w 1777"/>
              <a:gd name="T119" fmla="*/ 2147483647 h 8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77"/>
              <a:gd name="T181" fmla="*/ 0 h 808"/>
              <a:gd name="T182" fmla="*/ 1777 w 1777"/>
              <a:gd name="T183" fmla="*/ 808 h 8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77" h="808">
                <a:moveTo>
                  <a:pt x="0" y="787"/>
                </a:moveTo>
                <a:lnTo>
                  <a:pt x="5" y="786"/>
                </a:lnTo>
                <a:lnTo>
                  <a:pt x="11" y="784"/>
                </a:lnTo>
                <a:lnTo>
                  <a:pt x="17" y="782"/>
                </a:lnTo>
                <a:lnTo>
                  <a:pt x="23" y="781"/>
                </a:lnTo>
                <a:lnTo>
                  <a:pt x="30" y="779"/>
                </a:lnTo>
                <a:lnTo>
                  <a:pt x="35" y="777"/>
                </a:lnTo>
                <a:lnTo>
                  <a:pt x="41" y="776"/>
                </a:lnTo>
                <a:lnTo>
                  <a:pt x="47" y="773"/>
                </a:lnTo>
                <a:lnTo>
                  <a:pt x="52" y="772"/>
                </a:lnTo>
                <a:lnTo>
                  <a:pt x="58" y="770"/>
                </a:lnTo>
                <a:lnTo>
                  <a:pt x="64" y="768"/>
                </a:lnTo>
                <a:lnTo>
                  <a:pt x="71" y="766"/>
                </a:lnTo>
                <a:lnTo>
                  <a:pt x="77" y="764"/>
                </a:lnTo>
                <a:lnTo>
                  <a:pt x="82" y="762"/>
                </a:lnTo>
                <a:lnTo>
                  <a:pt x="88" y="760"/>
                </a:lnTo>
                <a:lnTo>
                  <a:pt x="94" y="758"/>
                </a:lnTo>
                <a:lnTo>
                  <a:pt x="100" y="756"/>
                </a:lnTo>
                <a:lnTo>
                  <a:pt x="106" y="753"/>
                </a:lnTo>
                <a:lnTo>
                  <a:pt x="112" y="752"/>
                </a:lnTo>
                <a:lnTo>
                  <a:pt x="118" y="749"/>
                </a:lnTo>
                <a:lnTo>
                  <a:pt x="124" y="746"/>
                </a:lnTo>
                <a:lnTo>
                  <a:pt x="130" y="744"/>
                </a:lnTo>
                <a:lnTo>
                  <a:pt x="135" y="742"/>
                </a:lnTo>
                <a:lnTo>
                  <a:pt x="141" y="739"/>
                </a:lnTo>
                <a:lnTo>
                  <a:pt x="147" y="737"/>
                </a:lnTo>
                <a:lnTo>
                  <a:pt x="153" y="735"/>
                </a:lnTo>
                <a:lnTo>
                  <a:pt x="160" y="732"/>
                </a:lnTo>
                <a:lnTo>
                  <a:pt x="165" y="729"/>
                </a:lnTo>
                <a:lnTo>
                  <a:pt x="171" y="727"/>
                </a:lnTo>
                <a:lnTo>
                  <a:pt x="177" y="724"/>
                </a:lnTo>
                <a:lnTo>
                  <a:pt x="183" y="721"/>
                </a:lnTo>
                <a:lnTo>
                  <a:pt x="189" y="719"/>
                </a:lnTo>
                <a:lnTo>
                  <a:pt x="194" y="716"/>
                </a:lnTo>
                <a:lnTo>
                  <a:pt x="201" y="713"/>
                </a:lnTo>
                <a:lnTo>
                  <a:pt x="207" y="710"/>
                </a:lnTo>
                <a:lnTo>
                  <a:pt x="213" y="707"/>
                </a:lnTo>
                <a:lnTo>
                  <a:pt x="218" y="704"/>
                </a:lnTo>
                <a:lnTo>
                  <a:pt x="224" y="701"/>
                </a:lnTo>
                <a:lnTo>
                  <a:pt x="230" y="699"/>
                </a:lnTo>
                <a:lnTo>
                  <a:pt x="236" y="696"/>
                </a:lnTo>
                <a:lnTo>
                  <a:pt x="242" y="693"/>
                </a:lnTo>
                <a:lnTo>
                  <a:pt x="248" y="690"/>
                </a:lnTo>
                <a:lnTo>
                  <a:pt x="254" y="686"/>
                </a:lnTo>
                <a:lnTo>
                  <a:pt x="260" y="683"/>
                </a:lnTo>
                <a:lnTo>
                  <a:pt x="266" y="680"/>
                </a:lnTo>
                <a:lnTo>
                  <a:pt x="272" y="677"/>
                </a:lnTo>
                <a:lnTo>
                  <a:pt x="277" y="674"/>
                </a:lnTo>
                <a:lnTo>
                  <a:pt x="283" y="671"/>
                </a:lnTo>
                <a:lnTo>
                  <a:pt x="290" y="667"/>
                </a:lnTo>
                <a:lnTo>
                  <a:pt x="296" y="664"/>
                </a:lnTo>
                <a:lnTo>
                  <a:pt x="301" y="661"/>
                </a:lnTo>
                <a:lnTo>
                  <a:pt x="307" y="658"/>
                </a:lnTo>
                <a:lnTo>
                  <a:pt x="313" y="654"/>
                </a:lnTo>
                <a:lnTo>
                  <a:pt x="319" y="650"/>
                </a:lnTo>
                <a:lnTo>
                  <a:pt x="325" y="647"/>
                </a:lnTo>
                <a:lnTo>
                  <a:pt x="331" y="644"/>
                </a:lnTo>
                <a:lnTo>
                  <a:pt x="337" y="641"/>
                </a:lnTo>
                <a:lnTo>
                  <a:pt x="343" y="637"/>
                </a:lnTo>
                <a:lnTo>
                  <a:pt x="349" y="633"/>
                </a:lnTo>
                <a:lnTo>
                  <a:pt x="354" y="630"/>
                </a:lnTo>
                <a:lnTo>
                  <a:pt x="360" y="626"/>
                </a:lnTo>
                <a:lnTo>
                  <a:pt x="366" y="623"/>
                </a:lnTo>
                <a:lnTo>
                  <a:pt x="372" y="619"/>
                </a:lnTo>
                <a:lnTo>
                  <a:pt x="378" y="616"/>
                </a:lnTo>
                <a:lnTo>
                  <a:pt x="384" y="612"/>
                </a:lnTo>
                <a:lnTo>
                  <a:pt x="390" y="608"/>
                </a:lnTo>
                <a:lnTo>
                  <a:pt x="396" y="605"/>
                </a:lnTo>
                <a:lnTo>
                  <a:pt x="402" y="601"/>
                </a:lnTo>
                <a:lnTo>
                  <a:pt x="408" y="597"/>
                </a:lnTo>
                <a:lnTo>
                  <a:pt x="414" y="594"/>
                </a:lnTo>
                <a:lnTo>
                  <a:pt x="420" y="590"/>
                </a:lnTo>
                <a:lnTo>
                  <a:pt x="426" y="587"/>
                </a:lnTo>
                <a:lnTo>
                  <a:pt x="432" y="583"/>
                </a:lnTo>
                <a:lnTo>
                  <a:pt x="437" y="579"/>
                </a:lnTo>
                <a:lnTo>
                  <a:pt x="443" y="576"/>
                </a:lnTo>
                <a:lnTo>
                  <a:pt x="449" y="572"/>
                </a:lnTo>
                <a:lnTo>
                  <a:pt x="455" y="568"/>
                </a:lnTo>
                <a:lnTo>
                  <a:pt x="461" y="565"/>
                </a:lnTo>
                <a:lnTo>
                  <a:pt x="467" y="561"/>
                </a:lnTo>
                <a:lnTo>
                  <a:pt x="473" y="558"/>
                </a:lnTo>
                <a:lnTo>
                  <a:pt x="479" y="554"/>
                </a:lnTo>
                <a:lnTo>
                  <a:pt x="485" y="551"/>
                </a:lnTo>
                <a:lnTo>
                  <a:pt x="491" y="547"/>
                </a:lnTo>
                <a:lnTo>
                  <a:pt x="497" y="544"/>
                </a:lnTo>
                <a:lnTo>
                  <a:pt x="502" y="540"/>
                </a:lnTo>
                <a:lnTo>
                  <a:pt x="508" y="537"/>
                </a:lnTo>
                <a:lnTo>
                  <a:pt x="515" y="533"/>
                </a:lnTo>
                <a:lnTo>
                  <a:pt x="520" y="530"/>
                </a:lnTo>
                <a:lnTo>
                  <a:pt x="526" y="526"/>
                </a:lnTo>
                <a:lnTo>
                  <a:pt x="532" y="523"/>
                </a:lnTo>
                <a:lnTo>
                  <a:pt x="538" y="519"/>
                </a:lnTo>
                <a:lnTo>
                  <a:pt x="544" y="516"/>
                </a:lnTo>
                <a:lnTo>
                  <a:pt x="550" y="512"/>
                </a:lnTo>
                <a:lnTo>
                  <a:pt x="556" y="509"/>
                </a:lnTo>
                <a:lnTo>
                  <a:pt x="562" y="506"/>
                </a:lnTo>
                <a:lnTo>
                  <a:pt x="568" y="503"/>
                </a:lnTo>
                <a:lnTo>
                  <a:pt x="574" y="499"/>
                </a:lnTo>
                <a:lnTo>
                  <a:pt x="580" y="497"/>
                </a:lnTo>
                <a:lnTo>
                  <a:pt x="585" y="494"/>
                </a:lnTo>
                <a:lnTo>
                  <a:pt x="591" y="490"/>
                </a:lnTo>
                <a:lnTo>
                  <a:pt x="597" y="487"/>
                </a:lnTo>
                <a:lnTo>
                  <a:pt x="603" y="484"/>
                </a:lnTo>
                <a:lnTo>
                  <a:pt x="609" y="481"/>
                </a:lnTo>
                <a:lnTo>
                  <a:pt x="615" y="478"/>
                </a:lnTo>
                <a:lnTo>
                  <a:pt x="621" y="476"/>
                </a:lnTo>
                <a:lnTo>
                  <a:pt x="627" y="473"/>
                </a:lnTo>
                <a:lnTo>
                  <a:pt x="633" y="470"/>
                </a:lnTo>
                <a:lnTo>
                  <a:pt x="639" y="467"/>
                </a:lnTo>
                <a:lnTo>
                  <a:pt x="645" y="464"/>
                </a:lnTo>
                <a:lnTo>
                  <a:pt x="651" y="462"/>
                </a:lnTo>
                <a:lnTo>
                  <a:pt x="657" y="459"/>
                </a:lnTo>
                <a:lnTo>
                  <a:pt x="662" y="457"/>
                </a:lnTo>
                <a:lnTo>
                  <a:pt x="668" y="455"/>
                </a:lnTo>
                <a:lnTo>
                  <a:pt x="674" y="452"/>
                </a:lnTo>
                <a:lnTo>
                  <a:pt x="680" y="450"/>
                </a:lnTo>
                <a:lnTo>
                  <a:pt x="686" y="447"/>
                </a:lnTo>
                <a:lnTo>
                  <a:pt x="692" y="445"/>
                </a:lnTo>
                <a:lnTo>
                  <a:pt x="698" y="443"/>
                </a:lnTo>
                <a:lnTo>
                  <a:pt x="704" y="441"/>
                </a:lnTo>
                <a:lnTo>
                  <a:pt x="710" y="439"/>
                </a:lnTo>
                <a:lnTo>
                  <a:pt x="716" y="436"/>
                </a:lnTo>
                <a:lnTo>
                  <a:pt x="722" y="434"/>
                </a:lnTo>
                <a:lnTo>
                  <a:pt x="727" y="432"/>
                </a:lnTo>
                <a:lnTo>
                  <a:pt x="734" y="430"/>
                </a:lnTo>
                <a:lnTo>
                  <a:pt x="740" y="428"/>
                </a:lnTo>
                <a:lnTo>
                  <a:pt x="745" y="426"/>
                </a:lnTo>
                <a:lnTo>
                  <a:pt x="751" y="424"/>
                </a:lnTo>
                <a:lnTo>
                  <a:pt x="757" y="422"/>
                </a:lnTo>
                <a:lnTo>
                  <a:pt x="763" y="419"/>
                </a:lnTo>
                <a:lnTo>
                  <a:pt x="769" y="417"/>
                </a:lnTo>
                <a:lnTo>
                  <a:pt x="775" y="415"/>
                </a:lnTo>
                <a:lnTo>
                  <a:pt x="781" y="412"/>
                </a:lnTo>
                <a:lnTo>
                  <a:pt x="787" y="408"/>
                </a:lnTo>
                <a:lnTo>
                  <a:pt x="793" y="403"/>
                </a:lnTo>
                <a:lnTo>
                  <a:pt x="799" y="398"/>
                </a:lnTo>
                <a:lnTo>
                  <a:pt x="805" y="390"/>
                </a:lnTo>
                <a:lnTo>
                  <a:pt x="810" y="378"/>
                </a:lnTo>
                <a:lnTo>
                  <a:pt x="816" y="361"/>
                </a:lnTo>
                <a:lnTo>
                  <a:pt x="822" y="333"/>
                </a:lnTo>
                <a:lnTo>
                  <a:pt x="828" y="284"/>
                </a:lnTo>
                <a:lnTo>
                  <a:pt x="834" y="199"/>
                </a:lnTo>
                <a:lnTo>
                  <a:pt x="840" y="69"/>
                </a:lnTo>
                <a:lnTo>
                  <a:pt x="846" y="0"/>
                </a:lnTo>
                <a:lnTo>
                  <a:pt x="852" y="96"/>
                </a:lnTo>
                <a:lnTo>
                  <a:pt x="857" y="220"/>
                </a:lnTo>
                <a:lnTo>
                  <a:pt x="863" y="296"/>
                </a:lnTo>
                <a:lnTo>
                  <a:pt x="870" y="340"/>
                </a:lnTo>
                <a:lnTo>
                  <a:pt x="876" y="365"/>
                </a:lnTo>
                <a:lnTo>
                  <a:pt x="882" y="381"/>
                </a:lnTo>
                <a:lnTo>
                  <a:pt x="888" y="391"/>
                </a:lnTo>
                <a:lnTo>
                  <a:pt x="893" y="399"/>
                </a:lnTo>
                <a:lnTo>
                  <a:pt x="899" y="404"/>
                </a:lnTo>
                <a:lnTo>
                  <a:pt x="905" y="409"/>
                </a:lnTo>
                <a:lnTo>
                  <a:pt x="911" y="412"/>
                </a:lnTo>
                <a:lnTo>
                  <a:pt x="917" y="415"/>
                </a:lnTo>
                <a:lnTo>
                  <a:pt x="923" y="418"/>
                </a:lnTo>
                <a:lnTo>
                  <a:pt x="929" y="420"/>
                </a:lnTo>
                <a:lnTo>
                  <a:pt x="935" y="423"/>
                </a:lnTo>
                <a:lnTo>
                  <a:pt x="940" y="425"/>
                </a:lnTo>
                <a:lnTo>
                  <a:pt x="946" y="427"/>
                </a:lnTo>
                <a:lnTo>
                  <a:pt x="952" y="429"/>
                </a:lnTo>
                <a:lnTo>
                  <a:pt x="959" y="431"/>
                </a:lnTo>
                <a:lnTo>
                  <a:pt x="965" y="433"/>
                </a:lnTo>
                <a:lnTo>
                  <a:pt x="970" y="435"/>
                </a:lnTo>
                <a:lnTo>
                  <a:pt x="976" y="437"/>
                </a:lnTo>
                <a:lnTo>
                  <a:pt x="982" y="439"/>
                </a:lnTo>
                <a:lnTo>
                  <a:pt x="988" y="441"/>
                </a:lnTo>
                <a:lnTo>
                  <a:pt x="994" y="443"/>
                </a:lnTo>
                <a:lnTo>
                  <a:pt x="1000" y="446"/>
                </a:lnTo>
                <a:lnTo>
                  <a:pt x="1006" y="448"/>
                </a:lnTo>
                <a:lnTo>
                  <a:pt x="1012" y="450"/>
                </a:lnTo>
                <a:lnTo>
                  <a:pt x="1018" y="453"/>
                </a:lnTo>
                <a:lnTo>
                  <a:pt x="1023" y="455"/>
                </a:lnTo>
                <a:lnTo>
                  <a:pt x="1029" y="457"/>
                </a:lnTo>
                <a:lnTo>
                  <a:pt x="1035" y="460"/>
                </a:lnTo>
                <a:lnTo>
                  <a:pt x="1041" y="462"/>
                </a:lnTo>
                <a:lnTo>
                  <a:pt x="1048" y="465"/>
                </a:lnTo>
                <a:lnTo>
                  <a:pt x="1053" y="468"/>
                </a:lnTo>
                <a:lnTo>
                  <a:pt x="1059" y="470"/>
                </a:lnTo>
                <a:lnTo>
                  <a:pt x="1065" y="473"/>
                </a:lnTo>
                <a:lnTo>
                  <a:pt x="1071" y="476"/>
                </a:lnTo>
                <a:lnTo>
                  <a:pt x="1077" y="479"/>
                </a:lnTo>
                <a:lnTo>
                  <a:pt x="1082" y="482"/>
                </a:lnTo>
                <a:lnTo>
                  <a:pt x="1089" y="485"/>
                </a:lnTo>
                <a:lnTo>
                  <a:pt x="1095" y="488"/>
                </a:lnTo>
                <a:lnTo>
                  <a:pt x="1101" y="491"/>
                </a:lnTo>
                <a:lnTo>
                  <a:pt x="1106" y="494"/>
                </a:lnTo>
                <a:lnTo>
                  <a:pt x="1112" y="497"/>
                </a:lnTo>
                <a:lnTo>
                  <a:pt x="1118" y="500"/>
                </a:lnTo>
                <a:lnTo>
                  <a:pt x="1124" y="503"/>
                </a:lnTo>
                <a:lnTo>
                  <a:pt x="1130" y="506"/>
                </a:lnTo>
                <a:lnTo>
                  <a:pt x="1136" y="510"/>
                </a:lnTo>
                <a:lnTo>
                  <a:pt x="1142" y="513"/>
                </a:lnTo>
                <a:lnTo>
                  <a:pt x="1148" y="516"/>
                </a:lnTo>
                <a:lnTo>
                  <a:pt x="1154" y="520"/>
                </a:lnTo>
                <a:lnTo>
                  <a:pt x="1160" y="523"/>
                </a:lnTo>
                <a:lnTo>
                  <a:pt x="1165" y="527"/>
                </a:lnTo>
                <a:lnTo>
                  <a:pt x="1171" y="530"/>
                </a:lnTo>
                <a:lnTo>
                  <a:pt x="1178" y="534"/>
                </a:lnTo>
                <a:lnTo>
                  <a:pt x="1184" y="537"/>
                </a:lnTo>
                <a:lnTo>
                  <a:pt x="1189" y="541"/>
                </a:lnTo>
                <a:lnTo>
                  <a:pt x="1195" y="544"/>
                </a:lnTo>
                <a:lnTo>
                  <a:pt x="1201" y="548"/>
                </a:lnTo>
                <a:lnTo>
                  <a:pt x="1207" y="551"/>
                </a:lnTo>
                <a:lnTo>
                  <a:pt x="1213" y="555"/>
                </a:lnTo>
                <a:lnTo>
                  <a:pt x="1219" y="558"/>
                </a:lnTo>
                <a:lnTo>
                  <a:pt x="1225" y="562"/>
                </a:lnTo>
                <a:lnTo>
                  <a:pt x="1231" y="565"/>
                </a:lnTo>
                <a:lnTo>
                  <a:pt x="1237" y="569"/>
                </a:lnTo>
                <a:lnTo>
                  <a:pt x="1242" y="573"/>
                </a:lnTo>
                <a:lnTo>
                  <a:pt x="1248" y="577"/>
                </a:lnTo>
                <a:lnTo>
                  <a:pt x="1254" y="580"/>
                </a:lnTo>
                <a:lnTo>
                  <a:pt x="1260" y="584"/>
                </a:lnTo>
                <a:lnTo>
                  <a:pt x="1266" y="587"/>
                </a:lnTo>
                <a:lnTo>
                  <a:pt x="1272" y="591"/>
                </a:lnTo>
                <a:lnTo>
                  <a:pt x="1278" y="595"/>
                </a:lnTo>
                <a:lnTo>
                  <a:pt x="1284" y="598"/>
                </a:lnTo>
                <a:lnTo>
                  <a:pt x="1290" y="602"/>
                </a:lnTo>
                <a:lnTo>
                  <a:pt x="1296" y="605"/>
                </a:lnTo>
                <a:lnTo>
                  <a:pt x="1302" y="609"/>
                </a:lnTo>
                <a:lnTo>
                  <a:pt x="1308" y="613"/>
                </a:lnTo>
                <a:lnTo>
                  <a:pt x="1314" y="616"/>
                </a:lnTo>
                <a:lnTo>
                  <a:pt x="1320" y="620"/>
                </a:lnTo>
                <a:lnTo>
                  <a:pt x="1325" y="623"/>
                </a:lnTo>
                <a:lnTo>
                  <a:pt x="1331" y="627"/>
                </a:lnTo>
                <a:lnTo>
                  <a:pt x="1337" y="630"/>
                </a:lnTo>
                <a:lnTo>
                  <a:pt x="1343" y="634"/>
                </a:lnTo>
                <a:lnTo>
                  <a:pt x="1349" y="637"/>
                </a:lnTo>
                <a:lnTo>
                  <a:pt x="1355" y="641"/>
                </a:lnTo>
                <a:lnTo>
                  <a:pt x="1361" y="644"/>
                </a:lnTo>
                <a:lnTo>
                  <a:pt x="1367" y="648"/>
                </a:lnTo>
                <a:lnTo>
                  <a:pt x="1373" y="651"/>
                </a:lnTo>
                <a:lnTo>
                  <a:pt x="1379" y="655"/>
                </a:lnTo>
                <a:lnTo>
                  <a:pt x="1385" y="658"/>
                </a:lnTo>
                <a:lnTo>
                  <a:pt x="1390" y="661"/>
                </a:lnTo>
                <a:lnTo>
                  <a:pt x="1396" y="665"/>
                </a:lnTo>
                <a:lnTo>
                  <a:pt x="1403" y="668"/>
                </a:lnTo>
                <a:lnTo>
                  <a:pt x="1408" y="671"/>
                </a:lnTo>
                <a:lnTo>
                  <a:pt x="1414" y="674"/>
                </a:lnTo>
                <a:lnTo>
                  <a:pt x="1420" y="677"/>
                </a:lnTo>
                <a:lnTo>
                  <a:pt x="1426" y="681"/>
                </a:lnTo>
                <a:lnTo>
                  <a:pt x="1432" y="684"/>
                </a:lnTo>
                <a:lnTo>
                  <a:pt x="1438" y="687"/>
                </a:lnTo>
                <a:lnTo>
                  <a:pt x="1444" y="690"/>
                </a:lnTo>
                <a:lnTo>
                  <a:pt x="1450" y="693"/>
                </a:lnTo>
                <a:lnTo>
                  <a:pt x="1456" y="696"/>
                </a:lnTo>
                <a:lnTo>
                  <a:pt x="1462" y="699"/>
                </a:lnTo>
                <a:lnTo>
                  <a:pt x="1468" y="702"/>
                </a:lnTo>
                <a:lnTo>
                  <a:pt x="1473" y="705"/>
                </a:lnTo>
                <a:lnTo>
                  <a:pt x="1479" y="708"/>
                </a:lnTo>
                <a:lnTo>
                  <a:pt x="1485" y="711"/>
                </a:lnTo>
                <a:lnTo>
                  <a:pt x="1491" y="714"/>
                </a:lnTo>
                <a:lnTo>
                  <a:pt x="1497" y="716"/>
                </a:lnTo>
                <a:lnTo>
                  <a:pt x="1503" y="719"/>
                </a:lnTo>
                <a:lnTo>
                  <a:pt x="1509" y="722"/>
                </a:lnTo>
                <a:lnTo>
                  <a:pt x="1515" y="725"/>
                </a:lnTo>
                <a:lnTo>
                  <a:pt x="1521" y="727"/>
                </a:lnTo>
                <a:lnTo>
                  <a:pt x="1527" y="730"/>
                </a:lnTo>
                <a:lnTo>
                  <a:pt x="1533" y="732"/>
                </a:lnTo>
                <a:lnTo>
                  <a:pt x="1539" y="735"/>
                </a:lnTo>
                <a:lnTo>
                  <a:pt x="1545" y="738"/>
                </a:lnTo>
                <a:lnTo>
                  <a:pt x="1550" y="740"/>
                </a:lnTo>
                <a:lnTo>
                  <a:pt x="1556" y="742"/>
                </a:lnTo>
                <a:lnTo>
                  <a:pt x="1562" y="745"/>
                </a:lnTo>
                <a:lnTo>
                  <a:pt x="1568" y="747"/>
                </a:lnTo>
                <a:lnTo>
                  <a:pt x="1574" y="749"/>
                </a:lnTo>
                <a:lnTo>
                  <a:pt x="1580" y="752"/>
                </a:lnTo>
                <a:lnTo>
                  <a:pt x="1586" y="754"/>
                </a:lnTo>
                <a:lnTo>
                  <a:pt x="1592" y="756"/>
                </a:lnTo>
                <a:lnTo>
                  <a:pt x="1598" y="758"/>
                </a:lnTo>
                <a:lnTo>
                  <a:pt x="1604" y="760"/>
                </a:lnTo>
                <a:lnTo>
                  <a:pt x="1610" y="762"/>
                </a:lnTo>
                <a:lnTo>
                  <a:pt x="1615" y="764"/>
                </a:lnTo>
                <a:lnTo>
                  <a:pt x="1622" y="766"/>
                </a:lnTo>
                <a:lnTo>
                  <a:pt x="1628" y="768"/>
                </a:lnTo>
                <a:lnTo>
                  <a:pt x="1633" y="770"/>
                </a:lnTo>
                <a:lnTo>
                  <a:pt x="1639" y="772"/>
                </a:lnTo>
                <a:lnTo>
                  <a:pt x="1645" y="774"/>
                </a:lnTo>
                <a:lnTo>
                  <a:pt x="1651" y="776"/>
                </a:lnTo>
                <a:lnTo>
                  <a:pt x="1657" y="778"/>
                </a:lnTo>
                <a:lnTo>
                  <a:pt x="1663" y="780"/>
                </a:lnTo>
                <a:lnTo>
                  <a:pt x="1669" y="781"/>
                </a:lnTo>
                <a:lnTo>
                  <a:pt x="1675" y="783"/>
                </a:lnTo>
                <a:lnTo>
                  <a:pt x="1681" y="784"/>
                </a:lnTo>
                <a:lnTo>
                  <a:pt x="1687" y="786"/>
                </a:lnTo>
                <a:lnTo>
                  <a:pt x="1693" y="788"/>
                </a:lnTo>
                <a:lnTo>
                  <a:pt x="1698" y="789"/>
                </a:lnTo>
                <a:lnTo>
                  <a:pt x="1704" y="791"/>
                </a:lnTo>
                <a:lnTo>
                  <a:pt x="1710" y="792"/>
                </a:lnTo>
                <a:lnTo>
                  <a:pt x="1716" y="794"/>
                </a:lnTo>
                <a:lnTo>
                  <a:pt x="1722" y="795"/>
                </a:lnTo>
                <a:lnTo>
                  <a:pt x="1728" y="797"/>
                </a:lnTo>
                <a:lnTo>
                  <a:pt x="1734" y="798"/>
                </a:lnTo>
                <a:lnTo>
                  <a:pt x="1740" y="799"/>
                </a:lnTo>
                <a:lnTo>
                  <a:pt x="1745" y="800"/>
                </a:lnTo>
                <a:lnTo>
                  <a:pt x="1751" y="802"/>
                </a:lnTo>
                <a:lnTo>
                  <a:pt x="1758" y="803"/>
                </a:lnTo>
                <a:lnTo>
                  <a:pt x="1764" y="804"/>
                </a:lnTo>
                <a:lnTo>
                  <a:pt x="1770" y="805"/>
                </a:lnTo>
                <a:lnTo>
                  <a:pt x="1776" y="807"/>
                </a:lnTo>
              </a:path>
            </a:pathLst>
          </a:custGeom>
          <a:noFill/>
          <a:ln w="12700" cap="rnd" cmpd="sng">
            <a:solidFill>
              <a:srgbClr val="000080"/>
            </a:solidFill>
            <a:prstDash val="solid"/>
            <a:round/>
            <a:headEnd type="none" w="sm" len="sm"/>
            <a:tailEnd type="none" w="sm" len="sm"/>
          </a:ln>
        </p:spPr>
        <p:txBody>
          <a:bodyPr/>
          <a:lstStyle/>
          <a:p>
            <a:endParaRPr lang="en-US"/>
          </a:p>
        </p:txBody>
      </p:sp>
      <p:grpSp>
        <p:nvGrpSpPr>
          <p:cNvPr id="2" name="Group 7"/>
          <p:cNvGrpSpPr>
            <a:grpSpLocks/>
          </p:cNvGrpSpPr>
          <p:nvPr/>
        </p:nvGrpSpPr>
        <p:grpSpPr bwMode="auto">
          <a:xfrm>
            <a:off x="4657725" y="3813175"/>
            <a:ext cx="4127500" cy="2603500"/>
            <a:chOff x="2934" y="2402"/>
            <a:chExt cx="2600" cy="1640"/>
          </a:xfrm>
        </p:grpSpPr>
        <p:sp>
          <p:nvSpPr>
            <p:cNvPr id="68616" name="Rectangle 8"/>
            <p:cNvSpPr>
              <a:spLocks noChangeArrowheads="1"/>
            </p:cNvSpPr>
            <p:nvPr/>
          </p:nvSpPr>
          <p:spPr bwMode="auto">
            <a:xfrm>
              <a:off x="2971" y="3238"/>
              <a:ext cx="873" cy="192"/>
            </a:xfrm>
            <a:prstGeom prst="rect">
              <a:avLst/>
            </a:prstGeom>
            <a:noFill/>
            <a:ln w="9525">
              <a:noFill/>
              <a:miter lim="800000"/>
              <a:headEnd/>
              <a:tailEnd/>
            </a:ln>
          </p:spPr>
          <p:txBody>
            <a:bodyPr wrap="none" lIns="92075" tIns="46038" rIns="92075" bIns="46038">
              <a:spAutoFit/>
            </a:bodyPr>
            <a:lstStyle/>
            <a:p>
              <a:pPr eaLnBrk="0" hangingPunct="0"/>
              <a:r>
                <a:rPr lang="en-US" sz="1400">
                  <a:solidFill>
                    <a:srgbClr val="000000"/>
                  </a:solidFill>
                </a:rPr>
                <a:t>Molecular (</a:t>
              </a:r>
              <a:r>
                <a:rPr lang="en-US" sz="1400">
                  <a:solidFill>
                    <a:srgbClr val="000000"/>
                  </a:solidFill>
                  <a:latin typeface="Symbol" pitchFamily="18" charset="2"/>
                </a:rPr>
                <a:t>l</a:t>
              </a:r>
              <a:r>
                <a:rPr lang="en-US" sz="1400" baseline="30000">
                  <a:solidFill>
                    <a:srgbClr val="000000"/>
                  </a:solidFill>
                  <a:latin typeface="Symbol" pitchFamily="18" charset="2"/>
                </a:rPr>
                <a:t>-4</a:t>
              </a:r>
              <a:r>
                <a:rPr lang="en-US" sz="1400">
                  <a:solidFill>
                    <a:srgbClr val="000000"/>
                  </a:solidFill>
                </a:rPr>
                <a:t>) </a:t>
              </a:r>
            </a:p>
          </p:txBody>
        </p:sp>
        <p:sp>
          <p:nvSpPr>
            <p:cNvPr id="68617" name="Rectangle 9"/>
            <p:cNvSpPr>
              <a:spLocks noChangeArrowheads="1"/>
            </p:cNvSpPr>
            <p:nvPr/>
          </p:nvSpPr>
          <p:spPr bwMode="auto">
            <a:xfrm>
              <a:off x="4327" y="2782"/>
              <a:ext cx="737" cy="191"/>
            </a:xfrm>
            <a:prstGeom prst="rect">
              <a:avLst/>
            </a:prstGeom>
            <a:noFill/>
            <a:ln w="9525">
              <a:noFill/>
              <a:miter lim="800000"/>
              <a:headEnd/>
              <a:tailEnd/>
            </a:ln>
          </p:spPr>
          <p:txBody>
            <a:bodyPr wrap="none" lIns="92075" tIns="46038" rIns="92075" bIns="46038">
              <a:spAutoFit/>
            </a:bodyPr>
            <a:lstStyle/>
            <a:p>
              <a:pPr eaLnBrk="0" hangingPunct="0"/>
              <a:r>
                <a:rPr lang="en-US" sz="1400">
                  <a:solidFill>
                    <a:srgbClr val="000000"/>
                  </a:solidFill>
                </a:rPr>
                <a:t>Aerosol (</a:t>
              </a:r>
              <a:r>
                <a:rPr lang="en-US" sz="1400">
                  <a:solidFill>
                    <a:srgbClr val="000000"/>
                  </a:solidFill>
                  <a:latin typeface="Symbol" pitchFamily="18" charset="2"/>
                </a:rPr>
                <a:t>l</a:t>
              </a:r>
              <a:r>
                <a:rPr lang="en-US" sz="1400" baseline="30000">
                  <a:solidFill>
                    <a:srgbClr val="000000"/>
                  </a:solidFill>
                  <a:latin typeface="Symbol" pitchFamily="18" charset="2"/>
                </a:rPr>
                <a:t>-2</a:t>
              </a:r>
              <a:r>
                <a:rPr lang="en-US" sz="1400">
                  <a:solidFill>
                    <a:srgbClr val="000000"/>
                  </a:solidFill>
                </a:rPr>
                <a:t>)</a:t>
              </a:r>
            </a:p>
          </p:txBody>
        </p:sp>
        <p:sp>
          <p:nvSpPr>
            <p:cNvPr id="68618" name="Rectangle 10"/>
            <p:cNvSpPr>
              <a:spLocks noChangeArrowheads="1"/>
            </p:cNvSpPr>
            <p:nvPr/>
          </p:nvSpPr>
          <p:spPr bwMode="auto">
            <a:xfrm>
              <a:off x="2934" y="2402"/>
              <a:ext cx="2600" cy="1640"/>
            </a:xfrm>
            <a:prstGeom prst="rect">
              <a:avLst/>
            </a:prstGeom>
            <a:noFill/>
            <a:ln w="12700">
              <a:solidFill>
                <a:schemeClr val="tx1"/>
              </a:solidFill>
              <a:miter lim="800000"/>
              <a:headEnd/>
              <a:tailEnd/>
            </a:ln>
          </p:spPr>
          <p:txBody>
            <a:bodyPr wrap="none" anchor="ctr"/>
            <a:lstStyle/>
            <a:p>
              <a:pPr>
                <a:spcBef>
                  <a:spcPct val="20000"/>
                </a:spcBef>
                <a:buFontTx/>
                <a:buChar char="•"/>
              </a:pPr>
              <a:endParaRPr lang="en-US" b="1">
                <a:solidFill>
                  <a:srgbClr val="000000"/>
                </a:solidFill>
              </a:endParaRPr>
            </a:p>
          </p:txBody>
        </p:sp>
        <p:sp>
          <p:nvSpPr>
            <p:cNvPr id="68619" name="Rectangle 11"/>
            <p:cNvSpPr>
              <a:spLocks noChangeArrowheads="1"/>
            </p:cNvSpPr>
            <p:nvPr/>
          </p:nvSpPr>
          <p:spPr bwMode="auto">
            <a:xfrm>
              <a:off x="3377" y="2405"/>
              <a:ext cx="1684" cy="232"/>
            </a:xfrm>
            <a:prstGeom prst="rect">
              <a:avLst/>
            </a:prstGeom>
            <a:noFill/>
            <a:ln w="9525">
              <a:noFill/>
              <a:miter lim="800000"/>
              <a:headEnd/>
              <a:tailEnd/>
            </a:ln>
          </p:spPr>
          <p:txBody>
            <a:bodyPr wrap="none" lIns="92075" tIns="46038" rIns="92075" bIns="46038">
              <a:spAutoFit/>
            </a:bodyPr>
            <a:lstStyle/>
            <a:p>
              <a:pPr eaLnBrk="0" hangingPunct="0"/>
              <a:r>
                <a:rPr lang="en-US">
                  <a:solidFill>
                    <a:srgbClr val="000000"/>
                  </a:solidFill>
                </a:rPr>
                <a:t>Backscattered Spectrum</a:t>
              </a:r>
            </a:p>
          </p:txBody>
        </p:sp>
        <p:sp>
          <p:nvSpPr>
            <p:cNvPr id="68620" name="Line 12"/>
            <p:cNvSpPr>
              <a:spLocks noChangeShapeType="1"/>
            </p:cNvSpPr>
            <p:nvPr/>
          </p:nvSpPr>
          <p:spPr bwMode="auto">
            <a:xfrm>
              <a:off x="4077" y="3772"/>
              <a:ext cx="366" cy="0"/>
            </a:xfrm>
            <a:prstGeom prst="line">
              <a:avLst/>
            </a:prstGeom>
            <a:noFill/>
            <a:ln w="12700">
              <a:solidFill>
                <a:schemeClr val="tx1"/>
              </a:solidFill>
              <a:round/>
              <a:headEnd type="stealth" w="med" len="med"/>
              <a:tailEnd type="stealth" w="med" len="med"/>
            </a:ln>
          </p:spPr>
          <p:txBody>
            <a:bodyPr wrap="none" anchor="ctr"/>
            <a:lstStyle/>
            <a:p>
              <a:endParaRPr lang="en-US"/>
            </a:p>
          </p:txBody>
        </p:sp>
        <p:sp>
          <p:nvSpPr>
            <p:cNvPr id="68621" name="Rectangle 13"/>
            <p:cNvSpPr>
              <a:spLocks noChangeArrowheads="1"/>
            </p:cNvSpPr>
            <p:nvPr/>
          </p:nvSpPr>
          <p:spPr bwMode="auto">
            <a:xfrm>
              <a:off x="3910" y="3788"/>
              <a:ext cx="642" cy="192"/>
            </a:xfrm>
            <a:prstGeom prst="rect">
              <a:avLst/>
            </a:prstGeom>
            <a:noFill/>
            <a:ln w="9525">
              <a:noFill/>
              <a:miter lim="800000"/>
              <a:headEnd/>
              <a:tailEnd/>
            </a:ln>
          </p:spPr>
          <p:txBody>
            <a:bodyPr wrap="none" lIns="92075" tIns="46038" rIns="92075" bIns="46038">
              <a:spAutoFit/>
            </a:bodyPr>
            <a:lstStyle/>
            <a:p>
              <a:pPr eaLnBrk="0" hangingPunct="0"/>
              <a:r>
                <a:rPr lang="en-US" sz="1400">
                  <a:solidFill>
                    <a:srgbClr val="000000"/>
                  </a:solidFill>
                </a:rPr>
                <a:t>Frequency</a:t>
              </a:r>
            </a:p>
          </p:txBody>
        </p:sp>
        <p:sp>
          <p:nvSpPr>
            <p:cNvPr id="68622" name="Freeform 14"/>
            <p:cNvSpPr>
              <a:spLocks/>
            </p:cNvSpPr>
            <p:nvPr/>
          </p:nvSpPr>
          <p:spPr bwMode="auto">
            <a:xfrm>
              <a:off x="3347" y="2782"/>
              <a:ext cx="1932" cy="926"/>
            </a:xfrm>
            <a:custGeom>
              <a:avLst/>
              <a:gdLst>
                <a:gd name="T0" fmla="*/ 53 w 1777"/>
                <a:gd name="T1" fmla="*/ 3055 h 808"/>
                <a:gd name="T2" fmla="*/ 121 w 1777"/>
                <a:gd name="T3" fmla="*/ 3020 h 808"/>
                <a:gd name="T4" fmla="*/ 189 w 1777"/>
                <a:gd name="T5" fmla="*/ 2976 h 808"/>
                <a:gd name="T6" fmla="*/ 261 w 1777"/>
                <a:gd name="T7" fmla="*/ 2938 h 808"/>
                <a:gd name="T8" fmla="*/ 324 w 1777"/>
                <a:gd name="T9" fmla="*/ 2893 h 808"/>
                <a:gd name="T10" fmla="*/ 396 w 1777"/>
                <a:gd name="T11" fmla="*/ 2842 h 808"/>
                <a:gd name="T12" fmla="*/ 466 w 1777"/>
                <a:gd name="T13" fmla="*/ 2787 h 808"/>
                <a:gd name="T14" fmla="*/ 532 w 1777"/>
                <a:gd name="T15" fmla="*/ 2732 h 808"/>
                <a:gd name="T16" fmla="*/ 602 w 1777"/>
                <a:gd name="T17" fmla="*/ 2669 h 808"/>
                <a:gd name="T18" fmla="*/ 666 w 1777"/>
                <a:gd name="T19" fmla="*/ 2608 h 808"/>
                <a:gd name="T20" fmla="*/ 736 w 1777"/>
                <a:gd name="T21" fmla="*/ 2543 h 808"/>
                <a:gd name="T22" fmla="*/ 803 w 1777"/>
                <a:gd name="T23" fmla="*/ 2472 h 808"/>
                <a:gd name="T24" fmla="*/ 871 w 1777"/>
                <a:gd name="T25" fmla="*/ 2408 h 808"/>
                <a:gd name="T26" fmla="*/ 944 w 1777"/>
                <a:gd name="T27" fmla="*/ 2330 h 808"/>
                <a:gd name="T28" fmla="*/ 1007 w 1777"/>
                <a:gd name="T29" fmla="*/ 2265 h 808"/>
                <a:gd name="T30" fmla="*/ 1076 w 1777"/>
                <a:gd name="T31" fmla="*/ 2194 h 808"/>
                <a:gd name="T32" fmla="*/ 1148 w 1777"/>
                <a:gd name="T33" fmla="*/ 2124 h 808"/>
                <a:gd name="T34" fmla="*/ 1214 w 1777"/>
                <a:gd name="T35" fmla="*/ 2058 h 808"/>
                <a:gd name="T36" fmla="*/ 1283 w 1777"/>
                <a:gd name="T37" fmla="*/ 1988 h 808"/>
                <a:gd name="T38" fmla="*/ 1347 w 1777"/>
                <a:gd name="T39" fmla="*/ 1935 h 808"/>
                <a:gd name="T40" fmla="*/ 1419 w 1777"/>
                <a:gd name="T41" fmla="*/ 1868 h 808"/>
                <a:gd name="T42" fmla="*/ 1487 w 1777"/>
                <a:gd name="T43" fmla="*/ 1815 h 808"/>
                <a:gd name="T44" fmla="*/ 1557 w 1777"/>
                <a:gd name="T45" fmla="*/ 1769 h 808"/>
                <a:gd name="T46" fmla="*/ 1624 w 1777"/>
                <a:gd name="T47" fmla="*/ 1724 h 808"/>
                <a:gd name="T48" fmla="*/ 1694 w 1777"/>
                <a:gd name="T49" fmla="*/ 1684 h 808"/>
                <a:gd name="T50" fmla="*/ 1762 w 1777"/>
                <a:gd name="T51" fmla="*/ 1635 h 808"/>
                <a:gd name="T52" fmla="*/ 1830 w 1777"/>
                <a:gd name="T53" fmla="*/ 1574 h 808"/>
                <a:gd name="T54" fmla="*/ 1897 w 1777"/>
                <a:gd name="T55" fmla="*/ 1302 h 808"/>
                <a:gd name="T56" fmla="*/ 1968 w 1777"/>
                <a:gd name="T57" fmla="*/ 375 h 808"/>
                <a:gd name="T58" fmla="*/ 2036 w 1777"/>
                <a:gd name="T59" fmla="*/ 1491 h 808"/>
                <a:gd name="T60" fmla="*/ 2102 w 1777"/>
                <a:gd name="T61" fmla="*/ 1610 h 808"/>
                <a:gd name="T62" fmla="*/ 2169 w 1777"/>
                <a:gd name="T63" fmla="*/ 1658 h 808"/>
                <a:gd name="T64" fmla="*/ 2240 w 1777"/>
                <a:gd name="T65" fmla="*/ 1703 h 808"/>
                <a:gd name="T66" fmla="*/ 2307 w 1777"/>
                <a:gd name="T67" fmla="*/ 1744 h 808"/>
                <a:gd name="T68" fmla="*/ 2373 w 1777"/>
                <a:gd name="T69" fmla="*/ 1788 h 808"/>
                <a:gd name="T70" fmla="*/ 2442 w 1777"/>
                <a:gd name="T71" fmla="*/ 1837 h 808"/>
                <a:gd name="T72" fmla="*/ 2513 w 1777"/>
                <a:gd name="T73" fmla="*/ 1896 h 808"/>
                <a:gd name="T74" fmla="*/ 2579 w 1777"/>
                <a:gd name="T75" fmla="*/ 1954 h 808"/>
                <a:gd name="T76" fmla="*/ 2648 w 1777"/>
                <a:gd name="T77" fmla="*/ 2016 h 808"/>
                <a:gd name="T78" fmla="*/ 2721 w 1777"/>
                <a:gd name="T79" fmla="*/ 2083 h 808"/>
                <a:gd name="T80" fmla="*/ 2783 w 1777"/>
                <a:gd name="T81" fmla="*/ 2152 h 808"/>
                <a:gd name="T82" fmla="*/ 2856 w 1777"/>
                <a:gd name="T83" fmla="*/ 2222 h 808"/>
                <a:gd name="T84" fmla="*/ 2919 w 1777"/>
                <a:gd name="T85" fmla="*/ 2296 h 808"/>
                <a:gd name="T86" fmla="*/ 2992 w 1777"/>
                <a:gd name="T87" fmla="*/ 2363 h 808"/>
                <a:gd name="T88" fmla="*/ 3062 w 1777"/>
                <a:gd name="T89" fmla="*/ 2434 h 808"/>
                <a:gd name="T90" fmla="*/ 3127 w 1777"/>
                <a:gd name="T91" fmla="*/ 2506 h 808"/>
                <a:gd name="T92" fmla="*/ 3198 w 1777"/>
                <a:gd name="T93" fmla="*/ 2573 h 808"/>
                <a:gd name="T94" fmla="*/ 3262 w 1777"/>
                <a:gd name="T95" fmla="*/ 2635 h 808"/>
                <a:gd name="T96" fmla="*/ 3332 w 1777"/>
                <a:gd name="T97" fmla="*/ 2698 h 808"/>
                <a:gd name="T98" fmla="*/ 3400 w 1777"/>
                <a:gd name="T99" fmla="*/ 2755 h 808"/>
                <a:gd name="T100" fmla="*/ 3470 w 1777"/>
                <a:gd name="T101" fmla="*/ 2811 h 808"/>
                <a:gd name="T102" fmla="*/ 3538 w 1777"/>
                <a:gd name="T103" fmla="*/ 2859 h 808"/>
                <a:gd name="T104" fmla="*/ 3604 w 1777"/>
                <a:gd name="T105" fmla="*/ 2914 h 808"/>
                <a:gd name="T106" fmla="*/ 3673 w 1777"/>
                <a:gd name="T107" fmla="*/ 2951 h 808"/>
                <a:gd name="T108" fmla="*/ 3743 w 1777"/>
                <a:gd name="T109" fmla="*/ 2992 h 808"/>
                <a:gd name="T110" fmla="*/ 3811 w 1777"/>
                <a:gd name="T111" fmla="*/ 3034 h 808"/>
                <a:gd name="T112" fmla="*/ 3878 w 1777"/>
                <a:gd name="T113" fmla="*/ 3060 h 808"/>
                <a:gd name="T114" fmla="*/ 3946 w 1777"/>
                <a:gd name="T115" fmla="*/ 3099 h 808"/>
                <a:gd name="T116" fmla="*/ 4016 w 1777"/>
                <a:gd name="T117" fmla="*/ 3123 h 808"/>
                <a:gd name="T118" fmla="*/ 4083 w 1777"/>
                <a:gd name="T119" fmla="*/ 3150 h 8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77"/>
                <a:gd name="T181" fmla="*/ 0 h 808"/>
                <a:gd name="T182" fmla="*/ 1777 w 1777"/>
                <a:gd name="T183" fmla="*/ 808 h 8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77" h="808">
                  <a:moveTo>
                    <a:pt x="0" y="787"/>
                  </a:moveTo>
                  <a:lnTo>
                    <a:pt x="5" y="786"/>
                  </a:lnTo>
                  <a:lnTo>
                    <a:pt x="11" y="784"/>
                  </a:lnTo>
                  <a:lnTo>
                    <a:pt x="17" y="782"/>
                  </a:lnTo>
                  <a:lnTo>
                    <a:pt x="23" y="781"/>
                  </a:lnTo>
                  <a:lnTo>
                    <a:pt x="30" y="779"/>
                  </a:lnTo>
                  <a:lnTo>
                    <a:pt x="35" y="777"/>
                  </a:lnTo>
                  <a:lnTo>
                    <a:pt x="41" y="776"/>
                  </a:lnTo>
                  <a:lnTo>
                    <a:pt x="47" y="773"/>
                  </a:lnTo>
                  <a:lnTo>
                    <a:pt x="52" y="772"/>
                  </a:lnTo>
                  <a:lnTo>
                    <a:pt x="58" y="770"/>
                  </a:lnTo>
                  <a:lnTo>
                    <a:pt x="64" y="768"/>
                  </a:lnTo>
                  <a:lnTo>
                    <a:pt x="71" y="766"/>
                  </a:lnTo>
                  <a:lnTo>
                    <a:pt x="77" y="764"/>
                  </a:lnTo>
                  <a:lnTo>
                    <a:pt x="82" y="762"/>
                  </a:lnTo>
                  <a:lnTo>
                    <a:pt x="88" y="760"/>
                  </a:lnTo>
                  <a:lnTo>
                    <a:pt x="94" y="758"/>
                  </a:lnTo>
                  <a:lnTo>
                    <a:pt x="100" y="756"/>
                  </a:lnTo>
                  <a:lnTo>
                    <a:pt x="106" y="753"/>
                  </a:lnTo>
                  <a:lnTo>
                    <a:pt x="112" y="752"/>
                  </a:lnTo>
                  <a:lnTo>
                    <a:pt x="118" y="749"/>
                  </a:lnTo>
                  <a:lnTo>
                    <a:pt x="124" y="746"/>
                  </a:lnTo>
                  <a:lnTo>
                    <a:pt x="130" y="744"/>
                  </a:lnTo>
                  <a:lnTo>
                    <a:pt x="135" y="742"/>
                  </a:lnTo>
                  <a:lnTo>
                    <a:pt x="141" y="739"/>
                  </a:lnTo>
                  <a:lnTo>
                    <a:pt x="147" y="737"/>
                  </a:lnTo>
                  <a:lnTo>
                    <a:pt x="153" y="735"/>
                  </a:lnTo>
                  <a:lnTo>
                    <a:pt x="160" y="732"/>
                  </a:lnTo>
                  <a:lnTo>
                    <a:pt x="165" y="729"/>
                  </a:lnTo>
                  <a:lnTo>
                    <a:pt x="171" y="727"/>
                  </a:lnTo>
                  <a:lnTo>
                    <a:pt x="177" y="724"/>
                  </a:lnTo>
                  <a:lnTo>
                    <a:pt x="183" y="721"/>
                  </a:lnTo>
                  <a:lnTo>
                    <a:pt x="189" y="719"/>
                  </a:lnTo>
                  <a:lnTo>
                    <a:pt x="194" y="716"/>
                  </a:lnTo>
                  <a:lnTo>
                    <a:pt x="201" y="713"/>
                  </a:lnTo>
                  <a:lnTo>
                    <a:pt x="207" y="710"/>
                  </a:lnTo>
                  <a:lnTo>
                    <a:pt x="213" y="707"/>
                  </a:lnTo>
                  <a:lnTo>
                    <a:pt x="218" y="704"/>
                  </a:lnTo>
                  <a:lnTo>
                    <a:pt x="224" y="701"/>
                  </a:lnTo>
                  <a:lnTo>
                    <a:pt x="230" y="699"/>
                  </a:lnTo>
                  <a:lnTo>
                    <a:pt x="236" y="696"/>
                  </a:lnTo>
                  <a:lnTo>
                    <a:pt x="242" y="693"/>
                  </a:lnTo>
                  <a:lnTo>
                    <a:pt x="248" y="690"/>
                  </a:lnTo>
                  <a:lnTo>
                    <a:pt x="254" y="686"/>
                  </a:lnTo>
                  <a:lnTo>
                    <a:pt x="260" y="683"/>
                  </a:lnTo>
                  <a:lnTo>
                    <a:pt x="266" y="680"/>
                  </a:lnTo>
                  <a:lnTo>
                    <a:pt x="272" y="677"/>
                  </a:lnTo>
                  <a:lnTo>
                    <a:pt x="277" y="674"/>
                  </a:lnTo>
                  <a:lnTo>
                    <a:pt x="283" y="671"/>
                  </a:lnTo>
                  <a:lnTo>
                    <a:pt x="290" y="667"/>
                  </a:lnTo>
                  <a:lnTo>
                    <a:pt x="296" y="664"/>
                  </a:lnTo>
                  <a:lnTo>
                    <a:pt x="301" y="661"/>
                  </a:lnTo>
                  <a:lnTo>
                    <a:pt x="307" y="658"/>
                  </a:lnTo>
                  <a:lnTo>
                    <a:pt x="313" y="654"/>
                  </a:lnTo>
                  <a:lnTo>
                    <a:pt x="319" y="650"/>
                  </a:lnTo>
                  <a:lnTo>
                    <a:pt x="325" y="647"/>
                  </a:lnTo>
                  <a:lnTo>
                    <a:pt x="331" y="644"/>
                  </a:lnTo>
                  <a:lnTo>
                    <a:pt x="337" y="641"/>
                  </a:lnTo>
                  <a:lnTo>
                    <a:pt x="343" y="637"/>
                  </a:lnTo>
                  <a:lnTo>
                    <a:pt x="349" y="633"/>
                  </a:lnTo>
                  <a:lnTo>
                    <a:pt x="354" y="630"/>
                  </a:lnTo>
                  <a:lnTo>
                    <a:pt x="360" y="626"/>
                  </a:lnTo>
                  <a:lnTo>
                    <a:pt x="366" y="623"/>
                  </a:lnTo>
                  <a:lnTo>
                    <a:pt x="372" y="619"/>
                  </a:lnTo>
                  <a:lnTo>
                    <a:pt x="378" y="616"/>
                  </a:lnTo>
                  <a:lnTo>
                    <a:pt x="384" y="612"/>
                  </a:lnTo>
                  <a:lnTo>
                    <a:pt x="390" y="608"/>
                  </a:lnTo>
                  <a:lnTo>
                    <a:pt x="396" y="605"/>
                  </a:lnTo>
                  <a:lnTo>
                    <a:pt x="402" y="601"/>
                  </a:lnTo>
                  <a:lnTo>
                    <a:pt x="408" y="597"/>
                  </a:lnTo>
                  <a:lnTo>
                    <a:pt x="414" y="594"/>
                  </a:lnTo>
                  <a:lnTo>
                    <a:pt x="420" y="590"/>
                  </a:lnTo>
                  <a:lnTo>
                    <a:pt x="426" y="587"/>
                  </a:lnTo>
                  <a:lnTo>
                    <a:pt x="432" y="583"/>
                  </a:lnTo>
                  <a:lnTo>
                    <a:pt x="437" y="579"/>
                  </a:lnTo>
                  <a:lnTo>
                    <a:pt x="443" y="576"/>
                  </a:lnTo>
                  <a:lnTo>
                    <a:pt x="449" y="572"/>
                  </a:lnTo>
                  <a:lnTo>
                    <a:pt x="455" y="568"/>
                  </a:lnTo>
                  <a:lnTo>
                    <a:pt x="461" y="565"/>
                  </a:lnTo>
                  <a:lnTo>
                    <a:pt x="467" y="561"/>
                  </a:lnTo>
                  <a:lnTo>
                    <a:pt x="473" y="558"/>
                  </a:lnTo>
                  <a:lnTo>
                    <a:pt x="479" y="554"/>
                  </a:lnTo>
                  <a:lnTo>
                    <a:pt x="485" y="551"/>
                  </a:lnTo>
                  <a:lnTo>
                    <a:pt x="491" y="547"/>
                  </a:lnTo>
                  <a:lnTo>
                    <a:pt x="497" y="544"/>
                  </a:lnTo>
                  <a:lnTo>
                    <a:pt x="502" y="540"/>
                  </a:lnTo>
                  <a:lnTo>
                    <a:pt x="508" y="537"/>
                  </a:lnTo>
                  <a:lnTo>
                    <a:pt x="515" y="533"/>
                  </a:lnTo>
                  <a:lnTo>
                    <a:pt x="520" y="530"/>
                  </a:lnTo>
                  <a:lnTo>
                    <a:pt x="526" y="526"/>
                  </a:lnTo>
                  <a:lnTo>
                    <a:pt x="532" y="523"/>
                  </a:lnTo>
                  <a:lnTo>
                    <a:pt x="538" y="519"/>
                  </a:lnTo>
                  <a:lnTo>
                    <a:pt x="544" y="516"/>
                  </a:lnTo>
                  <a:lnTo>
                    <a:pt x="550" y="512"/>
                  </a:lnTo>
                  <a:lnTo>
                    <a:pt x="556" y="509"/>
                  </a:lnTo>
                  <a:lnTo>
                    <a:pt x="562" y="506"/>
                  </a:lnTo>
                  <a:lnTo>
                    <a:pt x="568" y="503"/>
                  </a:lnTo>
                  <a:lnTo>
                    <a:pt x="574" y="499"/>
                  </a:lnTo>
                  <a:lnTo>
                    <a:pt x="580" y="497"/>
                  </a:lnTo>
                  <a:lnTo>
                    <a:pt x="585" y="494"/>
                  </a:lnTo>
                  <a:lnTo>
                    <a:pt x="591" y="490"/>
                  </a:lnTo>
                  <a:lnTo>
                    <a:pt x="597" y="487"/>
                  </a:lnTo>
                  <a:lnTo>
                    <a:pt x="603" y="484"/>
                  </a:lnTo>
                  <a:lnTo>
                    <a:pt x="609" y="481"/>
                  </a:lnTo>
                  <a:lnTo>
                    <a:pt x="615" y="478"/>
                  </a:lnTo>
                  <a:lnTo>
                    <a:pt x="621" y="476"/>
                  </a:lnTo>
                  <a:lnTo>
                    <a:pt x="627" y="473"/>
                  </a:lnTo>
                  <a:lnTo>
                    <a:pt x="633" y="470"/>
                  </a:lnTo>
                  <a:lnTo>
                    <a:pt x="639" y="467"/>
                  </a:lnTo>
                  <a:lnTo>
                    <a:pt x="645" y="464"/>
                  </a:lnTo>
                  <a:lnTo>
                    <a:pt x="651" y="462"/>
                  </a:lnTo>
                  <a:lnTo>
                    <a:pt x="657" y="459"/>
                  </a:lnTo>
                  <a:lnTo>
                    <a:pt x="662" y="457"/>
                  </a:lnTo>
                  <a:lnTo>
                    <a:pt x="668" y="455"/>
                  </a:lnTo>
                  <a:lnTo>
                    <a:pt x="674" y="452"/>
                  </a:lnTo>
                  <a:lnTo>
                    <a:pt x="680" y="450"/>
                  </a:lnTo>
                  <a:lnTo>
                    <a:pt x="686" y="447"/>
                  </a:lnTo>
                  <a:lnTo>
                    <a:pt x="692" y="445"/>
                  </a:lnTo>
                  <a:lnTo>
                    <a:pt x="698" y="443"/>
                  </a:lnTo>
                  <a:lnTo>
                    <a:pt x="704" y="441"/>
                  </a:lnTo>
                  <a:lnTo>
                    <a:pt x="710" y="439"/>
                  </a:lnTo>
                  <a:lnTo>
                    <a:pt x="716" y="436"/>
                  </a:lnTo>
                  <a:lnTo>
                    <a:pt x="722" y="434"/>
                  </a:lnTo>
                  <a:lnTo>
                    <a:pt x="727" y="432"/>
                  </a:lnTo>
                  <a:lnTo>
                    <a:pt x="734" y="430"/>
                  </a:lnTo>
                  <a:lnTo>
                    <a:pt x="740" y="428"/>
                  </a:lnTo>
                  <a:lnTo>
                    <a:pt x="745" y="426"/>
                  </a:lnTo>
                  <a:lnTo>
                    <a:pt x="751" y="424"/>
                  </a:lnTo>
                  <a:lnTo>
                    <a:pt x="757" y="422"/>
                  </a:lnTo>
                  <a:lnTo>
                    <a:pt x="763" y="419"/>
                  </a:lnTo>
                  <a:lnTo>
                    <a:pt x="769" y="417"/>
                  </a:lnTo>
                  <a:lnTo>
                    <a:pt x="775" y="415"/>
                  </a:lnTo>
                  <a:lnTo>
                    <a:pt x="781" y="412"/>
                  </a:lnTo>
                  <a:lnTo>
                    <a:pt x="787" y="408"/>
                  </a:lnTo>
                  <a:lnTo>
                    <a:pt x="793" y="403"/>
                  </a:lnTo>
                  <a:lnTo>
                    <a:pt x="799" y="398"/>
                  </a:lnTo>
                  <a:lnTo>
                    <a:pt x="805" y="390"/>
                  </a:lnTo>
                  <a:lnTo>
                    <a:pt x="810" y="378"/>
                  </a:lnTo>
                  <a:lnTo>
                    <a:pt x="816" y="361"/>
                  </a:lnTo>
                  <a:lnTo>
                    <a:pt x="822" y="333"/>
                  </a:lnTo>
                  <a:lnTo>
                    <a:pt x="828" y="284"/>
                  </a:lnTo>
                  <a:lnTo>
                    <a:pt x="834" y="199"/>
                  </a:lnTo>
                  <a:lnTo>
                    <a:pt x="840" y="69"/>
                  </a:lnTo>
                  <a:lnTo>
                    <a:pt x="846" y="0"/>
                  </a:lnTo>
                  <a:lnTo>
                    <a:pt x="852" y="96"/>
                  </a:lnTo>
                  <a:lnTo>
                    <a:pt x="857" y="220"/>
                  </a:lnTo>
                  <a:lnTo>
                    <a:pt x="863" y="296"/>
                  </a:lnTo>
                  <a:lnTo>
                    <a:pt x="870" y="340"/>
                  </a:lnTo>
                  <a:lnTo>
                    <a:pt x="876" y="365"/>
                  </a:lnTo>
                  <a:lnTo>
                    <a:pt x="882" y="381"/>
                  </a:lnTo>
                  <a:lnTo>
                    <a:pt x="888" y="391"/>
                  </a:lnTo>
                  <a:lnTo>
                    <a:pt x="893" y="399"/>
                  </a:lnTo>
                  <a:lnTo>
                    <a:pt x="899" y="404"/>
                  </a:lnTo>
                  <a:lnTo>
                    <a:pt x="905" y="409"/>
                  </a:lnTo>
                  <a:lnTo>
                    <a:pt x="911" y="412"/>
                  </a:lnTo>
                  <a:lnTo>
                    <a:pt x="917" y="415"/>
                  </a:lnTo>
                  <a:lnTo>
                    <a:pt x="923" y="418"/>
                  </a:lnTo>
                  <a:lnTo>
                    <a:pt x="929" y="420"/>
                  </a:lnTo>
                  <a:lnTo>
                    <a:pt x="935" y="423"/>
                  </a:lnTo>
                  <a:lnTo>
                    <a:pt x="940" y="425"/>
                  </a:lnTo>
                  <a:lnTo>
                    <a:pt x="946" y="427"/>
                  </a:lnTo>
                  <a:lnTo>
                    <a:pt x="952" y="429"/>
                  </a:lnTo>
                  <a:lnTo>
                    <a:pt x="959" y="431"/>
                  </a:lnTo>
                  <a:lnTo>
                    <a:pt x="965" y="433"/>
                  </a:lnTo>
                  <a:lnTo>
                    <a:pt x="970" y="435"/>
                  </a:lnTo>
                  <a:lnTo>
                    <a:pt x="976" y="437"/>
                  </a:lnTo>
                  <a:lnTo>
                    <a:pt x="982" y="439"/>
                  </a:lnTo>
                  <a:lnTo>
                    <a:pt x="988" y="441"/>
                  </a:lnTo>
                  <a:lnTo>
                    <a:pt x="994" y="443"/>
                  </a:lnTo>
                  <a:lnTo>
                    <a:pt x="1000" y="446"/>
                  </a:lnTo>
                  <a:lnTo>
                    <a:pt x="1006" y="448"/>
                  </a:lnTo>
                  <a:lnTo>
                    <a:pt x="1012" y="450"/>
                  </a:lnTo>
                  <a:lnTo>
                    <a:pt x="1018" y="453"/>
                  </a:lnTo>
                  <a:lnTo>
                    <a:pt x="1023" y="455"/>
                  </a:lnTo>
                  <a:lnTo>
                    <a:pt x="1029" y="457"/>
                  </a:lnTo>
                  <a:lnTo>
                    <a:pt x="1035" y="460"/>
                  </a:lnTo>
                  <a:lnTo>
                    <a:pt x="1041" y="462"/>
                  </a:lnTo>
                  <a:lnTo>
                    <a:pt x="1048" y="465"/>
                  </a:lnTo>
                  <a:lnTo>
                    <a:pt x="1053" y="468"/>
                  </a:lnTo>
                  <a:lnTo>
                    <a:pt x="1059" y="470"/>
                  </a:lnTo>
                  <a:lnTo>
                    <a:pt x="1065" y="473"/>
                  </a:lnTo>
                  <a:lnTo>
                    <a:pt x="1071" y="476"/>
                  </a:lnTo>
                  <a:lnTo>
                    <a:pt x="1077" y="479"/>
                  </a:lnTo>
                  <a:lnTo>
                    <a:pt x="1082" y="482"/>
                  </a:lnTo>
                  <a:lnTo>
                    <a:pt x="1089" y="485"/>
                  </a:lnTo>
                  <a:lnTo>
                    <a:pt x="1095" y="488"/>
                  </a:lnTo>
                  <a:lnTo>
                    <a:pt x="1101" y="491"/>
                  </a:lnTo>
                  <a:lnTo>
                    <a:pt x="1106" y="494"/>
                  </a:lnTo>
                  <a:lnTo>
                    <a:pt x="1112" y="497"/>
                  </a:lnTo>
                  <a:lnTo>
                    <a:pt x="1118" y="500"/>
                  </a:lnTo>
                  <a:lnTo>
                    <a:pt x="1124" y="503"/>
                  </a:lnTo>
                  <a:lnTo>
                    <a:pt x="1130" y="506"/>
                  </a:lnTo>
                  <a:lnTo>
                    <a:pt x="1136" y="510"/>
                  </a:lnTo>
                  <a:lnTo>
                    <a:pt x="1142" y="513"/>
                  </a:lnTo>
                  <a:lnTo>
                    <a:pt x="1148" y="516"/>
                  </a:lnTo>
                  <a:lnTo>
                    <a:pt x="1154" y="520"/>
                  </a:lnTo>
                  <a:lnTo>
                    <a:pt x="1160" y="523"/>
                  </a:lnTo>
                  <a:lnTo>
                    <a:pt x="1165" y="527"/>
                  </a:lnTo>
                  <a:lnTo>
                    <a:pt x="1171" y="530"/>
                  </a:lnTo>
                  <a:lnTo>
                    <a:pt x="1178" y="534"/>
                  </a:lnTo>
                  <a:lnTo>
                    <a:pt x="1184" y="537"/>
                  </a:lnTo>
                  <a:lnTo>
                    <a:pt x="1189" y="541"/>
                  </a:lnTo>
                  <a:lnTo>
                    <a:pt x="1195" y="544"/>
                  </a:lnTo>
                  <a:lnTo>
                    <a:pt x="1201" y="548"/>
                  </a:lnTo>
                  <a:lnTo>
                    <a:pt x="1207" y="551"/>
                  </a:lnTo>
                  <a:lnTo>
                    <a:pt x="1213" y="555"/>
                  </a:lnTo>
                  <a:lnTo>
                    <a:pt x="1219" y="558"/>
                  </a:lnTo>
                  <a:lnTo>
                    <a:pt x="1225" y="562"/>
                  </a:lnTo>
                  <a:lnTo>
                    <a:pt x="1231" y="565"/>
                  </a:lnTo>
                  <a:lnTo>
                    <a:pt x="1237" y="569"/>
                  </a:lnTo>
                  <a:lnTo>
                    <a:pt x="1242" y="573"/>
                  </a:lnTo>
                  <a:lnTo>
                    <a:pt x="1248" y="577"/>
                  </a:lnTo>
                  <a:lnTo>
                    <a:pt x="1254" y="580"/>
                  </a:lnTo>
                  <a:lnTo>
                    <a:pt x="1260" y="584"/>
                  </a:lnTo>
                  <a:lnTo>
                    <a:pt x="1266" y="587"/>
                  </a:lnTo>
                  <a:lnTo>
                    <a:pt x="1272" y="591"/>
                  </a:lnTo>
                  <a:lnTo>
                    <a:pt x="1278" y="595"/>
                  </a:lnTo>
                  <a:lnTo>
                    <a:pt x="1284" y="598"/>
                  </a:lnTo>
                  <a:lnTo>
                    <a:pt x="1290" y="602"/>
                  </a:lnTo>
                  <a:lnTo>
                    <a:pt x="1296" y="605"/>
                  </a:lnTo>
                  <a:lnTo>
                    <a:pt x="1302" y="609"/>
                  </a:lnTo>
                  <a:lnTo>
                    <a:pt x="1308" y="613"/>
                  </a:lnTo>
                  <a:lnTo>
                    <a:pt x="1314" y="616"/>
                  </a:lnTo>
                  <a:lnTo>
                    <a:pt x="1320" y="620"/>
                  </a:lnTo>
                  <a:lnTo>
                    <a:pt x="1325" y="623"/>
                  </a:lnTo>
                  <a:lnTo>
                    <a:pt x="1331" y="627"/>
                  </a:lnTo>
                  <a:lnTo>
                    <a:pt x="1337" y="630"/>
                  </a:lnTo>
                  <a:lnTo>
                    <a:pt x="1343" y="634"/>
                  </a:lnTo>
                  <a:lnTo>
                    <a:pt x="1349" y="637"/>
                  </a:lnTo>
                  <a:lnTo>
                    <a:pt x="1355" y="641"/>
                  </a:lnTo>
                  <a:lnTo>
                    <a:pt x="1361" y="644"/>
                  </a:lnTo>
                  <a:lnTo>
                    <a:pt x="1367" y="648"/>
                  </a:lnTo>
                  <a:lnTo>
                    <a:pt x="1373" y="651"/>
                  </a:lnTo>
                  <a:lnTo>
                    <a:pt x="1379" y="655"/>
                  </a:lnTo>
                  <a:lnTo>
                    <a:pt x="1385" y="658"/>
                  </a:lnTo>
                  <a:lnTo>
                    <a:pt x="1390" y="661"/>
                  </a:lnTo>
                  <a:lnTo>
                    <a:pt x="1396" y="665"/>
                  </a:lnTo>
                  <a:lnTo>
                    <a:pt x="1403" y="668"/>
                  </a:lnTo>
                  <a:lnTo>
                    <a:pt x="1408" y="671"/>
                  </a:lnTo>
                  <a:lnTo>
                    <a:pt x="1414" y="674"/>
                  </a:lnTo>
                  <a:lnTo>
                    <a:pt x="1420" y="677"/>
                  </a:lnTo>
                  <a:lnTo>
                    <a:pt x="1426" y="681"/>
                  </a:lnTo>
                  <a:lnTo>
                    <a:pt x="1432" y="684"/>
                  </a:lnTo>
                  <a:lnTo>
                    <a:pt x="1438" y="687"/>
                  </a:lnTo>
                  <a:lnTo>
                    <a:pt x="1444" y="690"/>
                  </a:lnTo>
                  <a:lnTo>
                    <a:pt x="1450" y="693"/>
                  </a:lnTo>
                  <a:lnTo>
                    <a:pt x="1456" y="696"/>
                  </a:lnTo>
                  <a:lnTo>
                    <a:pt x="1462" y="699"/>
                  </a:lnTo>
                  <a:lnTo>
                    <a:pt x="1468" y="702"/>
                  </a:lnTo>
                  <a:lnTo>
                    <a:pt x="1473" y="705"/>
                  </a:lnTo>
                  <a:lnTo>
                    <a:pt x="1479" y="708"/>
                  </a:lnTo>
                  <a:lnTo>
                    <a:pt x="1485" y="711"/>
                  </a:lnTo>
                  <a:lnTo>
                    <a:pt x="1491" y="714"/>
                  </a:lnTo>
                  <a:lnTo>
                    <a:pt x="1497" y="716"/>
                  </a:lnTo>
                  <a:lnTo>
                    <a:pt x="1503" y="719"/>
                  </a:lnTo>
                  <a:lnTo>
                    <a:pt x="1509" y="722"/>
                  </a:lnTo>
                  <a:lnTo>
                    <a:pt x="1515" y="725"/>
                  </a:lnTo>
                  <a:lnTo>
                    <a:pt x="1521" y="727"/>
                  </a:lnTo>
                  <a:lnTo>
                    <a:pt x="1527" y="730"/>
                  </a:lnTo>
                  <a:lnTo>
                    <a:pt x="1533" y="732"/>
                  </a:lnTo>
                  <a:lnTo>
                    <a:pt x="1539" y="735"/>
                  </a:lnTo>
                  <a:lnTo>
                    <a:pt x="1545" y="738"/>
                  </a:lnTo>
                  <a:lnTo>
                    <a:pt x="1550" y="740"/>
                  </a:lnTo>
                  <a:lnTo>
                    <a:pt x="1556" y="742"/>
                  </a:lnTo>
                  <a:lnTo>
                    <a:pt x="1562" y="745"/>
                  </a:lnTo>
                  <a:lnTo>
                    <a:pt x="1568" y="747"/>
                  </a:lnTo>
                  <a:lnTo>
                    <a:pt x="1574" y="749"/>
                  </a:lnTo>
                  <a:lnTo>
                    <a:pt x="1580" y="752"/>
                  </a:lnTo>
                  <a:lnTo>
                    <a:pt x="1586" y="754"/>
                  </a:lnTo>
                  <a:lnTo>
                    <a:pt x="1592" y="756"/>
                  </a:lnTo>
                  <a:lnTo>
                    <a:pt x="1598" y="758"/>
                  </a:lnTo>
                  <a:lnTo>
                    <a:pt x="1604" y="760"/>
                  </a:lnTo>
                  <a:lnTo>
                    <a:pt x="1610" y="762"/>
                  </a:lnTo>
                  <a:lnTo>
                    <a:pt x="1615" y="764"/>
                  </a:lnTo>
                  <a:lnTo>
                    <a:pt x="1622" y="766"/>
                  </a:lnTo>
                  <a:lnTo>
                    <a:pt x="1628" y="768"/>
                  </a:lnTo>
                  <a:lnTo>
                    <a:pt x="1633" y="770"/>
                  </a:lnTo>
                  <a:lnTo>
                    <a:pt x="1639" y="772"/>
                  </a:lnTo>
                  <a:lnTo>
                    <a:pt x="1645" y="774"/>
                  </a:lnTo>
                  <a:lnTo>
                    <a:pt x="1651" y="776"/>
                  </a:lnTo>
                  <a:lnTo>
                    <a:pt x="1657" y="778"/>
                  </a:lnTo>
                  <a:lnTo>
                    <a:pt x="1663" y="780"/>
                  </a:lnTo>
                  <a:lnTo>
                    <a:pt x="1669" y="781"/>
                  </a:lnTo>
                  <a:lnTo>
                    <a:pt x="1675" y="783"/>
                  </a:lnTo>
                  <a:lnTo>
                    <a:pt x="1681" y="784"/>
                  </a:lnTo>
                  <a:lnTo>
                    <a:pt x="1687" y="786"/>
                  </a:lnTo>
                  <a:lnTo>
                    <a:pt x="1693" y="788"/>
                  </a:lnTo>
                  <a:lnTo>
                    <a:pt x="1698" y="789"/>
                  </a:lnTo>
                  <a:lnTo>
                    <a:pt x="1704" y="791"/>
                  </a:lnTo>
                  <a:lnTo>
                    <a:pt x="1710" y="792"/>
                  </a:lnTo>
                  <a:lnTo>
                    <a:pt x="1716" y="794"/>
                  </a:lnTo>
                  <a:lnTo>
                    <a:pt x="1722" y="795"/>
                  </a:lnTo>
                  <a:lnTo>
                    <a:pt x="1728" y="797"/>
                  </a:lnTo>
                  <a:lnTo>
                    <a:pt x="1734" y="798"/>
                  </a:lnTo>
                  <a:lnTo>
                    <a:pt x="1740" y="799"/>
                  </a:lnTo>
                  <a:lnTo>
                    <a:pt x="1745" y="800"/>
                  </a:lnTo>
                  <a:lnTo>
                    <a:pt x="1751" y="802"/>
                  </a:lnTo>
                  <a:lnTo>
                    <a:pt x="1758" y="803"/>
                  </a:lnTo>
                  <a:lnTo>
                    <a:pt x="1764" y="804"/>
                  </a:lnTo>
                  <a:lnTo>
                    <a:pt x="1770" y="805"/>
                  </a:lnTo>
                  <a:lnTo>
                    <a:pt x="1776" y="807"/>
                  </a:lnTo>
                </a:path>
              </a:pathLst>
            </a:custGeom>
            <a:noFill/>
            <a:ln w="12700" cap="rnd" cmpd="sng">
              <a:solidFill>
                <a:srgbClr val="000080"/>
              </a:solidFill>
              <a:prstDash val="solid"/>
              <a:round/>
              <a:headEnd type="none" w="sm" len="sm"/>
              <a:tailEnd type="none" w="sm" len="sm"/>
            </a:ln>
          </p:spPr>
          <p:txBody>
            <a:bodyPr/>
            <a:lstStyle/>
            <a:p>
              <a:endParaRPr lang="en-US"/>
            </a:p>
          </p:txBody>
        </p:sp>
        <p:sp>
          <p:nvSpPr>
            <p:cNvPr id="68623" name="Freeform 15"/>
            <p:cNvSpPr>
              <a:spLocks/>
            </p:cNvSpPr>
            <p:nvPr/>
          </p:nvSpPr>
          <p:spPr bwMode="auto">
            <a:xfrm>
              <a:off x="3284" y="2783"/>
              <a:ext cx="1932" cy="926"/>
            </a:xfrm>
            <a:custGeom>
              <a:avLst/>
              <a:gdLst>
                <a:gd name="T0" fmla="*/ 53 w 1777"/>
                <a:gd name="T1" fmla="*/ 3055 h 808"/>
                <a:gd name="T2" fmla="*/ 121 w 1777"/>
                <a:gd name="T3" fmla="*/ 3020 h 808"/>
                <a:gd name="T4" fmla="*/ 189 w 1777"/>
                <a:gd name="T5" fmla="*/ 2976 h 808"/>
                <a:gd name="T6" fmla="*/ 261 w 1777"/>
                <a:gd name="T7" fmla="*/ 2938 h 808"/>
                <a:gd name="T8" fmla="*/ 324 w 1777"/>
                <a:gd name="T9" fmla="*/ 2893 h 808"/>
                <a:gd name="T10" fmla="*/ 396 w 1777"/>
                <a:gd name="T11" fmla="*/ 2842 h 808"/>
                <a:gd name="T12" fmla="*/ 466 w 1777"/>
                <a:gd name="T13" fmla="*/ 2787 h 808"/>
                <a:gd name="T14" fmla="*/ 532 w 1777"/>
                <a:gd name="T15" fmla="*/ 2732 h 808"/>
                <a:gd name="T16" fmla="*/ 602 w 1777"/>
                <a:gd name="T17" fmla="*/ 2669 h 808"/>
                <a:gd name="T18" fmla="*/ 666 w 1777"/>
                <a:gd name="T19" fmla="*/ 2608 h 808"/>
                <a:gd name="T20" fmla="*/ 736 w 1777"/>
                <a:gd name="T21" fmla="*/ 2543 h 808"/>
                <a:gd name="T22" fmla="*/ 803 w 1777"/>
                <a:gd name="T23" fmla="*/ 2472 h 808"/>
                <a:gd name="T24" fmla="*/ 871 w 1777"/>
                <a:gd name="T25" fmla="*/ 2408 h 808"/>
                <a:gd name="T26" fmla="*/ 944 w 1777"/>
                <a:gd name="T27" fmla="*/ 2330 h 808"/>
                <a:gd name="T28" fmla="*/ 1007 w 1777"/>
                <a:gd name="T29" fmla="*/ 2265 h 808"/>
                <a:gd name="T30" fmla="*/ 1076 w 1777"/>
                <a:gd name="T31" fmla="*/ 2194 h 808"/>
                <a:gd name="T32" fmla="*/ 1148 w 1777"/>
                <a:gd name="T33" fmla="*/ 2124 h 808"/>
                <a:gd name="T34" fmla="*/ 1214 w 1777"/>
                <a:gd name="T35" fmla="*/ 2058 h 808"/>
                <a:gd name="T36" fmla="*/ 1283 w 1777"/>
                <a:gd name="T37" fmla="*/ 1988 h 808"/>
                <a:gd name="T38" fmla="*/ 1347 w 1777"/>
                <a:gd name="T39" fmla="*/ 1935 h 808"/>
                <a:gd name="T40" fmla="*/ 1419 w 1777"/>
                <a:gd name="T41" fmla="*/ 1868 h 808"/>
                <a:gd name="T42" fmla="*/ 1487 w 1777"/>
                <a:gd name="T43" fmla="*/ 1815 h 808"/>
                <a:gd name="T44" fmla="*/ 1557 w 1777"/>
                <a:gd name="T45" fmla="*/ 1769 h 808"/>
                <a:gd name="T46" fmla="*/ 1624 w 1777"/>
                <a:gd name="T47" fmla="*/ 1724 h 808"/>
                <a:gd name="T48" fmla="*/ 1694 w 1777"/>
                <a:gd name="T49" fmla="*/ 1684 h 808"/>
                <a:gd name="T50" fmla="*/ 1762 w 1777"/>
                <a:gd name="T51" fmla="*/ 1635 h 808"/>
                <a:gd name="T52" fmla="*/ 1830 w 1777"/>
                <a:gd name="T53" fmla="*/ 1574 h 808"/>
                <a:gd name="T54" fmla="*/ 1897 w 1777"/>
                <a:gd name="T55" fmla="*/ 1302 h 808"/>
                <a:gd name="T56" fmla="*/ 1968 w 1777"/>
                <a:gd name="T57" fmla="*/ 375 h 808"/>
                <a:gd name="T58" fmla="*/ 2036 w 1777"/>
                <a:gd name="T59" fmla="*/ 1491 h 808"/>
                <a:gd name="T60" fmla="*/ 2102 w 1777"/>
                <a:gd name="T61" fmla="*/ 1610 h 808"/>
                <a:gd name="T62" fmla="*/ 2169 w 1777"/>
                <a:gd name="T63" fmla="*/ 1658 h 808"/>
                <a:gd name="T64" fmla="*/ 2240 w 1777"/>
                <a:gd name="T65" fmla="*/ 1703 h 808"/>
                <a:gd name="T66" fmla="*/ 2307 w 1777"/>
                <a:gd name="T67" fmla="*/ 1744 h 808"/>
                <a:gd name="T68" fmla="*/ 2373 w 1777"/>
                <a:gd name="T69" fmla="*/ 1788 h 808"/>
                <a:gd name="T70" fmla="*/ 2442 w 1777"/>
                <a:gd name="T71" fmla="*/ 1837 h 808"/>
                <a:gd name="T72" fmla="*/ 2513 w 1777"/>
                <a:gd name="T73" fmla="*/ 1896 h 808"/>
                <a:gd name="T74" fmla="*/ 2579 w 1777"/>
                <a:gd name="T75" fmla="*/ 1954 h 808"/>
                <a:gd name="T76" fmla="*/ 2648 w 1777"/>
                <a:gd name="T77" fmla="*/ 2016 h 808"/>
                <a:gd name="T78" fmla="*/ 2721 w 1777"/>
                <a:gd name="T79" fmla="*/ 2083 h 808"/>
                <a:gd name="T80" fmla="*/ 2783 w 1777"/>
                <a:gd name="T81" fmla="*/ 2152 h 808"/>
                <a:gd name="T82" fmla="*/ 2856 w 1777"/>
                <a:gd name="T83" fmla="*/ 2222 h 808"/>
                <a:gd name="T84" fmla="*/ 2919 w 1777"/>
                <a:gd name="T85" fmla="*/ 2296 h 808"/>
                <a:gd name="T86" fmla="*/ 2992 w 1777"/>
                <a:gd name="T87" fmla="*/ 2363 h 808"/>
                <a:gd name="T88" fmla="*/ 3062 w 1777"/>
                <a:gd name="T89" fmla="*/ 2434 h 808"/>
                <a:gd name="T90" fmla="*/ 3127 w 1777"/>
                <a:gd name="T91" fmla="*/ 2506 h 808"/>
                <a:gd name="T92" fmla="*/ 3198 w 1777"/>
                <a:gd name="T93" fmla="*/ 2573 h 808"/>
                <a:gd name="T94" fmla="*/ 3262 w 1777"/>
                <a:gd name="T95" fmla="*/ 2635 h 808"/>
                <a:gd name="T96" fmla="*/ 3332 w 1777"/>
                <a:gd name="T97" fmla="*/ 2698 h 808"/>
                <a:gd name="T98" fmla="*/ 3400 w 1777"/>
                <a:gd name="T99" fmla="*/ 2755 h 808"/>
                <a:gd name="T100" fmla="*/ 3470 w 1777"/>
                <a:gd name="T101" fmla="*/ 2811 h 808"/>
                <a:gd name="T102" fmla="*/ 3538 w 1777"/>
                <a:gd name="T103" fmla="*/ 2859 h 808"/>
                <a:gd name="T104" fmla="*/ 3604 w 1777"/>
                <a:gd name="T105" fmla="*/ 2914 h 808"/>
                <a:gd name="T106" fmla="*/ 3673 w 1777"/>
                <a:gd name="T107" fmla="*/ 2951 h 808"/>
                <a:gd name="T108" fmla="*/ 3743 w 1777"/>
                <a:gd name="T109" fmla="*/ 2992 h 808"/>
                <a:gd name="T110" fmla="*/ 3811 w 1777"/>
                <a:gd name="T111" fmla="*/ 3034 h 808"/>
                <a:gd name="T112" fmla="*/ 3878 w 1777"/>
                <a:gd name="T113" fmla="*/ 3060 h 808"/>
                <a:gd name="T114" fmla="*/ 3946 w 1777"/>
                <a:gd name="T115" fmla="*/ 3099 h 808"/>
                <a:gd name="T116" fmla="*/ 4016 w 1777"/>
                <a:gd name="T117" fmla="*/ 3123 h 808"/>
                <a:gd name="T118" fmla="*/ 4083 w 1777"/>
                <a:gd name="T119" fmla="*/ 3150 h 8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77"/>
                <a:gd name="T181" fmla="*/ 0 h 808"/>
                <a:gd name="T182" fmla="*/ 1777 w 1777"/>
                <a:gd name="T183" fmla="*/ 808 h 8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77" h="808">
                  <a:moveTo>
                    <a:pt x="0" y="787"/>
                  </a:moveTo>
                  <a:lnTo>
                    <a:pt x="5" y="786"/>
                  </a:lnTo>
                  <a:lnTo>
                    <a:pt x="11" y="784"/>
                  </a:lnTo>
                  <a:lnTo>
                    <a:pt x="17" y="782"/>
                  </a:lnTo>
                  <a:lnTo>
                    <a:pt x="23" y="781"/>
                  </a:lnTo>
                  <a:lnTo>
                    <a:pt x="30" y="779"/>
                  </a:lnTo>
                  <a:lnTo>
                    <a:pt x="35" y="777"/>
                  </a:lnTo>
                  <a:lnTo>
                    <a:pt x="41" y="776"/>
                  </a:lnTo>
                  <a:lnTo>
                    <a:pt x="47" y="773"/>
                  </a:lnTo>
                  <a:lnTo>
                    <a:pt x="52" y="772"/>
                  </a:lnTo>
                  <a:lnTo>
                    <a:pt x="58" y="770"/>
                  </a:lnTo>
                  <a:lnTo>
                    <a:pt x="64" y="768"/>
                  </a:lnTo>
                  <a:lnTo>
                    <a:pt x="71" y="766"/>
                  </a:lnTo>
                  <a:lnTo>
                    <a:pt x="77" y="764"/>
                  </a:lnTo>
                  <a:lnTo>
                    <a:pt x="82" y="762"/>
                  </a:lnTo>
                  <a:lnTo>
                    <a:pt x="88" y="760"/>
                  </a:lnTo>
                  <a:lnTo>
                    <a:pt x="94" y="758"/>
                  </a:lnTo>
                  <a:lnTo>
                    <a:pt x="100" y="756"/>
                  </a:lnTo>
                  <a:lnTo>
                    <a:pt x="106" y="753"/>
                  </a:lnTo>
                  <a:lnTo>
                    <a:pt x="112" y="752"/>
                  </a:lnTo>
                  <a:lnTo>
                    <a:pt x="118" y="749"/>
                  </a:lnTo>
                  <a:lnTo>
                    <a:pt x="124" y="746"/>
                  </a:lnTo>
                  <a:lnTo>
                    <a:pt x="130" y="744"/>
                  </a:lnTo>
                  <a:lnTo>
                    <a:pt x="135" y="742"/>
                  </a:lnTo>
                  <a:lnTo>
                    <a:pt x="141" y="739"/>
                  </a:lnTo>
                  <a:lnTo>
                    <a:pt x="147" y="737"/>
                  </a:lnTo>
                  <a:lnTo>
                    <a:pt x="153" y="735"/>
                  </a:lnTo>
                  <a:lnTo>
                    <a:pt x="160" y="732"/>
                  </a:lnTo>
                  <a:lnTo>
                    <a:pt x="165" y="729"/>
                  </a:lnTo>
                  <a:lnTo>
                    <a:pt x="171" y="727"/>
                  </a:lnTo>
                  <a:lnTo>
                    <a:pt x="177" y="724"/>
                  </a:lnTo>
                  <a:lnTo>
                    <a:pt x="183" y="721"/>
                  </a:lnTo>
                  <a:lnTo>
                    <a:pt x="189" y="719"/>
                  </a:lnTo>
                  <a:lnTo>
                    <a:pt x="194" y="716"/>
                  </a:lnTo>
                  <a:lnTo>
                    <a:pt x="201" y="713"/>
                  </a:lnTo>
                  <a:lnTo>
                    <a:pt x="207" y="710"/>
                  </a:lnTo>
                  <a:lnTo>
                    <a:pt x="213" y="707"/>
                  </a:lnTo>
                  <a:lnTo>
                    <a:pt x="218" y="704"/>
                  </a:lnTo>
                  <a:lnTo>
                    <a:pt x="224" y="701"/>
                  </a:lnTo>
                  <a:lnTo>
                    <a:pt x="230" y="699"/>
                  </a:lnTo>
                  <a:lnTo>
                    <a:pt x="236" y="696"/>
                  </a:lnTo>
                  <a:lnTo>
                    <a:pt x="242" y="693"/>
                  </a:lnTo>
                  <a:lnTo>
                    <a:pt x="248" y="690"/>
                  </a:lnTo>
                  <a:lnTo>
                    <a:pt x="254" y="686"/>
                  </a:lnTo>
                  <a:lnTo>
                    <a:pt x="260" y="683"/>
                  </a:lnTo>
                  <a:lnTo>
                    <a:pt x="266" y="680"/>
                  </a:lnTo>
                  <a:lnTo>
                    <a:pt x="272" y="677"/>
                  </a:lnTo>
                  <a:lnTo>
                    <a:pt x="277" y="674"/>
                  </a:lnTo>
                  <a:lnTo>
                    <a:pt x="283" y="671"/>
                  </a:lnTo>
                  <a:lnTo>
                    <a:pt x="290" y="667"/>
                  </a:lnTo>
                  <a:lnTo>
                    <a:pt x="296" y="664"/>
                  </a:lnTo>
                  <a:lnTo>
                    <a:pt x="301" y="661"/>
                  </a:lnTo>
                  <a:lnTo>
                    <a:pt x="307" y="658"/>
                  </a:lnTo>
                  <a:lnTo>
                    <a:pt x="313" y="654"/>
                  </a:lnTo>
                  <a:lnTo>
                    <a:pt x="319" y="650"/>
                  </a:lnTo>
                  <a:lnTo>
                    <a:pt x="325" y="647"/>
                  </a:lnTo>
                  <a:lnTo>
                    <a:pt x="331" y="644"/>
                  </a:lnTo>
                  <a:lnTo>
                    <a:pt x="337" y="641"/>
                  </a:lnTo>
                  <a:lnTo>
                    <a:pt x="343" y="637"/>
                  </a:lnTo>
                  <a:lnTo>
                    <a:pt x="349" y="633"/>
                  </a:lnTo>
                  <a:lnTo>
                    <a:pt x="354" y="630"/>
                  </a:lnTo>
                  <a:lnTo>
                    <a:pt x="360" y="626"/>
                  </a:lnTo>
                  <a:lnTo>
                    <a:pt x="366" y="623"/>
                  </a:lnTo>
                  <a:lnTo>
                    <a:pt x="372" y="619"/>
                  </a:lnTo>
                  <a:lnTo>
                    <a:pt x="378" y="616"/>
                  </a:lnTo>
                  <a:lnTo>
                    <a:pt x="384" y="612"/>
                  </a:lnTo>
                  <a:lnTo>
                    <a:pt x="390" y="608"/>
                  </a:lnTo>
                  <a:lnTo>
                    <a:pt x="396" y="605"/>
                  </a:lnTo>
                  <a:lnTo>
                    <a:pt x="402" y="601"/>
                  </a:lnTo>
                  <a:lnTo>
                    <a:pt x="408" y="597"/>
                  </a:lnTo>
                  <a:lnTo>
                    <a:pt x="414" y="594"/>
                  </a:lnTo>
                  <a:lnTo>
                    <a:pt x="420" y="590"/>
                  </a:lnTo>
                  <a:lnTo>
                    <a:pt x="426" y="587"/>
                  </a:lnTo>
                  <a:lnTo>
                    <a:pt x="432" y="583"/>
                  </a:lnTo>
                  <a:lnTo>
                    <a:pt x="437" y="579"/>
                  </a:lnTo>
                  <a:lnTo>
                    <a:pt x="443" y="576"/>
                  </a:lnTo>
                  <a:lnTo>
                    <a:pt x="449" y="572"/>
                  </a:lnTo>
                  <a:lnTo>
                    <a:pt x="455" y="568"/>
                  </a:lnTo>
                  <a:lnTo>
                    <a:pt x="461" y="565"/>
                  </a:lnTo>
                  <a:lnTo>
                    <a:pt x="467" y="561"/>
                  </a:lnTo>
                  <a:lnTo>
                    <a:pt x="473" y="558"/>
                  </a:lnTo>
                  <a:lnTo>
                    <a:pt x="479" y="554"/>
                  </a:lnTo>
                  <a:lnTo>
                    <a:pt x="485" y="551"/>
                  </a:lnTo>
                  <a:lnTo>
                    <a:pt x="491" y="547"/>
                  </a:lnTo>
                  <a:lnTo>
                    <a:pt x="497" y="544"/>
                  </a:lnTo>
                  <a:lnTo>
                    <a:pt x="502" y="540"/>
                  </a:lnTo>
                  <a:lnTo>
                    <a:pt x="508" y="537"/>
                  </a:lnTo>
                  <a:lnTo>
                    <a:pt x="515" y="533"/>
                  </a:lnTo>
                  <a:lnTo>
                    <a:pt x="520" y="530"/>
                  </a:lnTo>
                  <a:lnTo>
                    <a:pt x="526" y="526"/>
                  </a:lnTo>
                  <a:lnTo>
                    <a:pt x="532" y="523"/>
                  </a:lnTo>
                  <a:lnTo>
                    <a:pt x="538" y="519"/>
                  </a:lnTo>
                  <a:lnTo>
                    <a:pt x="544" y="516"/>
                  </a:lnTo>
                  <a:lnTo>
                    <a:pt x="550" y="512"/>
                  </a:lnTo>
                  <a:lnTo>
                    <a:pt x="556" y="509"/>
                  </a:lnTo>
                  <a:lnTo>
                    <a:pt x="562" y="506"/>
                  </a:lnTo>
                  <a:lnTo>
                    <a:pt x="568" y="503"/>
                  </a:lnTo>
                  <a:lnTo>
                    <a:pt x="574" y="499"/>
                  </a:lnTo>
                  <a:lnTo>
                    <a:pt x="580" y="497"/>
                  </a:lnTo>
                  <a:lnTo>
                    <a:pt x="585" y="494"/>
                  </a:lnTo>
                  <a:lnTo>
                    <a:pt x="591" y="490"/>
                  </a:lnTo>
                  <a:lnTo>
                    <a:pt x="597" y="487"/>
                  </a:lnTo>
                  <a:lnTo>
                    <a:pt x="603" y="484"/>
                  </a:lnTo>
                  <a:lnTo>
                    <a:pt x="609" y="481"/>
                  </a:lnTo>
                  <a:lnTo>
                    <a:pt x="615" y="478"/>
                  </a:lnTo>
                  <a:lnTo>
                    <a:pt x="621" y="476"/>
                  </a:lnTo>
                  <a:lnTo>
                    <a:pt x="627" y="473"/>
                  </a:lnTo>
                  <a:lnTo>
                    <a:pt x="633" y="470"/>
                  </a:lnTo>
                  <a:lnTo>
                    <a:pt x="639" y="467"/>
                  </a:lnTo>
                  <a:lnTo>
                    <a:pt x="645" y="464"/>
                  </a:lnTo>
                  <a:lnTo>
                    <a:pt x="651" y="462"/>
                  </a:lnTo>
                  <a:lnTo>
                    <a:pt x="657" y="459"/>
                  </a:lnTo>
                  <a:lnTo>
                    <a:pt x="662" y="457"/>
                  </a:lnTo>
                  <a:lnTo>
                    <a:pt x="668" y="455"/>
                  </a:lnTo>
                  <a:lnTo>
                    <a:pt x="674" y="452"/>
                  </a:lnTo>
                  <a:lnTo>
                    <a:pt x="680" y="450"/>
                  </a:lnTo>
                  <a:lnTo>
                    <a:pt x="686" y="447"/>
                  </a:lnTo>
                  <a:lnTo>
                    <a:pt x="692" y="445"/>
                  </a:lnTo>
                  <a:lnTo>
                    <a:pt x="698" y="443"/>
                  </a:lnTo>
                  <a:lnTo>
                    <a:pt x="704" y="441"/>
                  </a:lnTo>
                  <a:lnTo>
                    <a:pt x="710" y="439"/>
                  </a:lnTo>
                  <a:lnTo>
                    <a:pt x="716" y="436"/>
                  </a:lnTo>
                  <a:lnTo>
                    <a:pt x="722" y="434"/>
                  </a:lnTo>
                  <a:lnTo>
                    <a:pt x="727" y="432"/>
                  </a:lnTo>
                  <a:lnTo>
                    <a:pt x="734" y="430"/>
                  </a:lnTo>
                  <a:lnTo>
                    <a:pt x="740" y="428"/>
                  </a:lnTo>
                  <a:lnTo>
                    <a:pt x="745" y="426"/>
                  </a:lnTo>
                  <a:lnTo>
                    <a:pt x="751" y="424"/>
                  </a:lnTo>
                  <a:lnTo>
                    <a:pt x="757" y="422"/>
                  </a:lnTo>
                  <a:lnTo>
                    <a:pt x="763" y="419"/>
                  </a:lnTo>
                  <a:lnTo>
                    <a:pt x="769" y="417"/>
                  </a:lnTo>
                  <a:lnTo>
                    <a:pt x="775" y="415"/>
                  </a:lnTo>
                  <a:lnTo>
                    <a:pt x="781" y="412"/>
                  </a:lnTo>
                  <a:lnTo>
                    <a:pt x="787" y="408"/>
                  </a:lnTo>
                  <a:lnTo>
                    <a:pt x="793" y="403"/>
                  </a:lnTo>
                  <a:lnTo>
                    <a:pt x="799" y="398"/>
                  </a:lnTo>
                  <a:lnTo>
                    <a:pt x="805" y="390"/>
                  </a:lnTo>
                  <a:lnTo>
                    <a:pt x="810" y="378"/>
                  </a:lnTo>
                  <a:lnTo>
                    <a:pt x="816" y="361"/>
                  </a:lnTo>
                  <a:lnTo>
                    <a:pt x="822" y="333"/>
                  </a:lnTo>
                  <a:lnTo>
                    <a:pt x="828" y="284"/>
                  </a:lnTo>
                  <a:lnTo>
                    <a:pt x="834" y="199"/>
                  </a:lnTo>
                  <a:lnTo>
                    <a:pt x="840" y="69"/>
                  </a:lnTo>
                  <a:lnTo>
                    <a:pt x="846" y="0"/>
                  </a:lnTo>
                  <a:lnTo>
                    <a:pt x="852" y="96"/>
                  </a:lnTo>
                  <a:lnTo>
                    <a:pt x="857" y="220"/>
                  </a:lnTo>
                  <a:lnTo>
                    <a:pt x="863" y="296"/>
                  </a:lnTo>
                  <a:lnTo>
                    <a:pt x="870" y="340"/>
                  </a:lnTo>
                  <a:lnTo>
                    <a:pt x="876" y="365"/>
                  </a:lnTo>
                  <a:lnTo>
                    <a:pt x="882" y="381"/>
                  </a:lnTo>
                  <a:lnTo>
                    <a:pt x="888" y="391"/>
                  </a:lnTo>
                  <a:lnTo>
                    <a:pt x="893" y="399"/>
                  </a:lnTo>
                  <a:lnTo>
                    <a:pt x="899" y="404"/>
                  </a:lnTo>
                  <a:lnTo>
                    <a:pt x="905" y="409"/>
                  </a:lnTo>
                  <a:lnTo>
                    <a:pt x="911" y="412"/>
                  </a:lnTo>
                  <a:lnTo>
                    <a:pt x="917" y="415"/>
                  </a:lnTo>
                  <a:lnTo>
                    <a:pt x="923" y="418"/>
                  </a:lnTo>
                  <a:lnTo>
                    <a:pt x="929" y="420"/>
                  </a:lnTo>
                  <a:lnTo>
                    <a:pt x="935" y="423"/>
                  </a:lnTo>
                  <a:lnTo>
                    <a:pt x="940" y="425"/>
                  </a:lnTo>
                  <a:lnTo>
                    <a:pt x="946" y="427"/>
                  </a:lnTo>
                  <a:lnTo>
                    <a:pt x="952" y="429"/>
                  </a:lnTo>
                  <a:lnTo>
                    <a:pt x="959" y="431"/>
                  </a:lnTo>
                  <a:lnTo>
                    <a:pt x="965" y="433"/>
                  </a:lnTo>
                  <a:lnTo>
                    <a:pt x="970" y="435"/>
                  </a:lnTo>
                  <a:lnTo>
                    <a:pt x="976" y="437"/>
                  </a:lnTo>
                  <a:lnTo>
                    <a:pt x="982" y="439"/>
                  </a:lnTo>
                  <a:lnTo>
                    <a:pt x="988" y="441"/>
                  </a:lnTo>
                  <a:lnTo>
                    <a:pt x="994" y="443"/>
                  </a:lnTo>
                  <a:lnTo>
                    <a:pt x="1000" y="446"/>
                  </a:lnTo>
                  <a:lnTo>
                    <a:pt x="1006" y="448"/>
                  </a:lnTo>
                  <a:lnTo>
                    <a:pt x="1012" y="450"/>
                  </a:lnTo>
                  <a:lnTo>
                    <a:pt x="1018" y="453"/>
                  </a:lnTo>
                  <a:lnTo>
                    <a:pt x="1023" y="455"/>
                  </a:lnTo>
                  <a:lnTo>
                    <a:pt x="1029" y="457"/>
                  </a:lnTo>
                  <a:lnTo>
                    <a:pt x="1035" y="460"/>
                  </a:lnTo>
                  <a:lnTo>
                    <a:pt x="1041" y="462"/>
                  </a:lnTo>
                  <a:lnTo>
                    <a:pt x="1048" y="465"/>
                  </a:lnTo>
                  <a:lnTo>
                    <a:pt x="1053" y="468"/>
                  </a:lnTo>
                  <a:lnTo>
                    <a:pt x="1059" y="470"/>
                  </a:lnTo>
                  <a:lnTo>
                    <a:pt x="1065" y="473"/>
                  </a:lnTo>
                  <a:lnTo>
                    <a:pt x="1071" y="476"/>
                  </a:lnTo>
                  <a:lnTo>
                    <a:pt x="1077" y="479"/>
                  </a:lnTo>
                  <a:lnTo>
                    <a:pt x="1082" y="482"/>
                  </a:lnTo>
                  <a:lnTo>
                    <a:pt x="1089" y="485"/>
                  </a:lnTo>
                  <a:lnTo>
                    <a:pt x="1095" y="488"/>
                  </a:lnTo>
                  <a:lnTo>
                    <a:pt x="1101" y="491"/>
                  </a:lnTo>
                  <a:lnTo>
                    <a:pt x="1106" y="494"/>
                  </a:lnTo>
                  <a:lnTo>
                    <a:pt x="1112" y="497"/>
                  </a:lnTo>
                  <a:lnTo>
                    <a:pt x="1118" y="500"/>
                  </a:lnTo>
                  <a:lnTo>
                    <a:pt x="1124" y="503"/>
                  </a:lnTo>
                  <a:lnTo>
                    <a:pt x="1130" y="506"/>
                  </a:lnTo>
                  <a:lnTo>
                    <a:pt x="1136" y="510"/>
                  </a:lnTo>
                  <a:lnTo>
                    <a:pt x="1142" y="513"/>
                  </a:lnTo>
                  <a:lnTo>
                    <a:pt x="1148" y="516"/>
                  </a:lnTo>
                  <a:lnTo>
                    <a:pt x="1154" y="520"/>
                  </a:lnTo>
                  <a:lnTo>
                    <a:pt x="1160" y="523"/>
                  </a:lnTo>
                  <a:lnTo>
                    <a:pt x="1165" y="527"/>
                  </a:lnTo>
                  <a:lnTo>
                    <a:pt x="1171" y="530"/>
                  </a:lnTo>
                  <a:lnTo>
                    <a:pt x="1178" y="534"/>
                  </a:lnTo>
                  <a:lnTo>
                    <a:pt x="1184" y="537"/>
                  </a:lnTo>
                  <a:lnTo>
                    <a:pt x="1189" y="541"/>
                  </a:lnTo>
                  <a:lnTo>
                    <a:pt x="1195" y="544"/>
                  </a:lnTo>
                  <a:lnTo>
                    <a:pt x="1201" y="548"/>
                  </a:lnTo>
                  <a:lnTo>
                    <a:pt x="1207" y="551"/>
                  </a:lnTo>
                  <a:lnTo>
                    <a:pt x="1213" y="555"/>
                  </a:lnTo>
                  <a:lnTo>
                    <a:pt x="1219" y="558"/>
                  </a:lnTo>
                  <a:lnTo>
                    <a:pt x="1225" y="562"/>
                  </a:lnTo>
                  <a:lnTo>
                    <a:pt x="1231" y="565"/>
                  </a:lnTo>
                  <a:lnTo>
                    <a:pt x="1237" y="569"/>
                  </a:lnTo>
                  <a:lnTo>
                    <a:pt x="1242" y="573"/>
                  </a:lnTo>
                  <a:lnTo>
                    <a:pt x="1248" y="577"/>
                  </a:lnTo>
                  <a:lnTo>
                    <a:pt x="1254" y="580"/>
                  </a:lnTo>
                  <a:lnTo>
                    <a:pt x="1260" y="584"/>
                  </a:lnTo>
                  <a:lnTo>
                    <a:pt x="1266" y="587"/>
                  </a:lnTo>
                  <a:lnTo>
                    <a:pt x="1272" y="591"/>
                  </a:lnTo>
                  <a:lnTo>
                    <a:pt x="1278" y="595"/>
                  </a:lnTo>
                  <a:lnTo>
                    <a:pt x="1284" y="598"/>
                  </a:lnTo>
                  <a:lnTo>
                    <a:pt x="1290" y="602"/>
                  </a:lnTo>
                  <a:lnTo>
                    <a:pt x="1296" y="605"/>
                  </a:lnTo>
                  <a:lnTo>
                    <a:pt x="1302" y="609"/>
                  </a:lnTo>
                  <a:lnTo>
                    <a:pt x="1308" y="613"/>
                  </a:lnTo>
                  <a:lnTo>
                    <a:pt x="1314" y="616"/>
                  </a:lnTo>
                  <a:lnTo>
                    <a:pt x="1320" y="620"/>
                  </a:lnTo>
                  <a:lnTo>
                    <a:pt x="1325" y="623"/>
                  </a:lnTo>
                  <a:lnTo>
                    <a:pt x="1331" y="627"/>
                  </a:lnTo>
                  <a:lnTo>
                    <a:pt x="1337" y="630"/>
                  </a:lnTo>
                  <a:lnTo>
                    <a:pt x="1343" y="634"/>
                  </a:lnTo>
                  <a:lnTo>
                    <a:pt x="1349" y="637"/>
                  </a:lnTo>
                  <a:lnTo>
                    <a:pt x="1355" y="641"/>
                  </a:lnTo>
                  <a:lnTo>
                    <a:pt x="1361" y="644"/>
                  </a:lnTo>
                  <a:lnTo>
                    <a:pt x="1367" y="648"/>
                  </a:lnTo>
                  <a:lnTo>
                    <a:pt x="1373" y="651"/>
                  </a:lnTo>
                  <a:lnTo>
                    <a:pt x="1379" y="655"/>
                  </a:lnTo>
                  <a:lnTo>
                    <a:pt x="1385" y="658"/>
                  </a:lnTo>
                  <a:lnTo>
                    <a:pt x="1390" y="661"/>
                  </a:lnTo>
                  <a:lnTo>
                    <a:pt x="1396" y="665"/>
                  </a:lnTo>
                  <a:lnTo>
                    <a:pt x="1403" y="668"/>
                  </a:lnTo>
                  <a:lnTo>
                    <a:pt x="1408" y="671"/>
                  </a:lnTo>
                  <a:lnTo>
                    <a:pt x="1414" y="674"/>
                  </a:lnTo>
                  <a:lnTo>
                    <a:pt x="1420" y="677"/>
                  </a:lnTo>
                  <a:lnTo>
                    <a:pt x="1426" y="681"/>
                  </a:lnTo>
                  <a:lnTo>
                    <a:pt x="1432" y="684"/>
                  </a:lnTo>
                  <a:lnTo>
                    <a:pt x="1438" y="687"/>
                  </a:lnTo>
                  <a:lnTo>
                    <a:pt x="1444" y="690"/>
                  </a:lnTo>
                  <a:lnTo>
                    <a:pt x="1450" y="693"/>
                  </a:lnTo>
                  <a:lnTo>
                    <a:pt x="1456" y="696"/>
                  </a:lnTo>
                  <a:lnTo>
                    <a:pt x="1462" y="699"/>
                  </a:lnTo>
                  <a:lnTo>
                    <a:pt x="1468" y="702"/>
                  </a:lnTo>
                  <a:lnTo>
                    <a:pt x="1473" y="705"/>
                  </a:lnTo>
                  <a:lnTo>
                    <a:pt x="1479" y="708"/>
                  </a:lnTo>
                  <a:lnTo>
                    <a:pt x="1485" y="711"/>
                  </a:lnTo>
                  <a:lnTo>
                    <a:pt x="1491" y="714"/>
                  </a:lnTo>
                  <a:lnTo>
                    <a:pt x="1497" y="716"/>
                  </a:lnTo>
                  <a:lnTo>
                    <a:pt x="1503" y="719"/>
                  </a:lnTo>
                  <a:lnTo>
                    <a:pt x="1509" y="722"/>
                  </a:lnTo>
                  <a:lnTo>
                    <a:pt x="1515" y="725"/>
                  </a:lnTo>
                  <a:lnTo>
                    <a:pt x="1521" y="727"/>
                  </a:lnTo>
                  <a:lnTo>
                    <a:pt x="1527" y="730"/>
                  </a:lnTo>
                  <a:lnTo>
                    <a:pt x="1533" y="732"/>
                  </a:lnTo>
                  <a:lnTo>
                    <a:pt x="1539" y="735"/>
                  </a:lnTo>
                  <a:lnTo>
                    <a:pt x="1545" y="738"/>
                  </a:lnTo>
                  <a:lnTo>
                    <a:pt x="1550" y="740"/>
                  </a:lnTo>
                  <a:lnTo>
                    <a:pt x="1556" y="742"/>
                  </a:lnTo>
                  <a:lnTo>
                    <a:pt x="1562" y="745"/>
                  </a:lnTo>
                  <a:lnTo>
                    <a:pt x="1568" y="747"/>
                  </a:lnTo>
                  <a:lnTo>
                    <a:pt x="1574" y="749"/>
                  </a:lnTo>
                  <a:lnTo>
                    <a:pt x="1580" y="752"/>
                  </a:lnTo>
                  <a:lnTo>
                    <a:pt x="1586" y="754"/>
                  </a:lnTo>
                  <a:lnTo>
                    <a:pt x="1592" y="756"/>
                  </a:lnTo>
                  <a:lnTo>
                    <a:pt x="1598" y="758"/>
                  </a:lnTo>
                  <a:lnTo>
                    <a:pt x="1604" y="760"/>
                  </a:lnTo>
                  <a:lnTo>
                    <a:pt x="1610" y="762"/>
                  </a:lnTo>
                  <a:lnTo>
                    <a:pt x="1615" y="764"/>
                  </a:lnTo>
                  <a:lnTo>
                    <a:pt x="1622" y="766"/>
                  </a:lnTo>
                  <a:lnTo>
                    <a:pt x="1628" y="768"/>
                  </a:lnTo>
                  <a:lnTo>
                    <a:pt x="1633" y="770"/>
                  </a:lnTo>
                  <a:lnTo>
                    <a:pt x="1639" y="772"/>
                  </a:lnTo>
                  <a:lnTo>
                    <a:pt x="1645" y="774"/>
                  </a:lnTo>
                  <a:lnTo>
                    <a:pt x="1651" y="776"/>
                  </a:lnTo>
                  <a:lnTo>
                    <a:pt x="1657" y="778"/>
                  </a:lnTo>
                  <a:lnTo>
                    <a:pt x="1663" y="780"/>
                  </a:lnTo>
                  <a:lnTo>
                    <a:pt x="1669" y="781"/>
                  </a:lnTo>
                  <a:lnTo>
                    <a:pt x="1675" y="783"/>
                  </a:lnTo>
                  <a:lnTo>
                    <a:pt x="1681" y="784"/>
                  </a:lnTo>
                  <a:lnTo>
                    <a:pt x="1687" y="786"/>
                  </a:lnTo>
                  <a:lnTo>
                    <a:pt x="1693" y="788"/>
                  </a:lnTo>
                  <a:lnTo>
                    <a:pt x="1698" y="789"/>
                  </a:lnTo>
                  <a:lnTo>
                    <a:pt x="1704" y="791"/>
                  </a:lnTo>
                  <a:lnTo>
                    <a:pt x="1710" y="792"/>
                  </a:lnTo>
                  <a:lnTo>
                    <a:pt x="1716" y="794"/>
                  </a:lnTo>
                  <a:lnTo>
                    <a:pt x="1722" y="795"/>
                  </a:lnTo>
                  <a:lnTo>
                    <a:pt x="1728" y="797"/>
                  </a:lnTo>
                  <a:lnTo>
                    <a:pt x="1734" y="798"/>
                  </a:lnTo>
                  <a:lnTo>
                    <a:pt x="1740" y="799"/>
                  </a:lnTo>
                  <a:lnTo>
                    <a:pt x="1745" y="800"/>
                  </a:lnTo>
                  <a:lnTo>
                    <a:pt x="1751" y="802"/>
                  </a:lnTo>
                  <a:lnTo>
                    <a:pt x="1758" y="803"/>
                  </a:lnTo>
                  <a:lnTo>
                    <a:pt x="1764" y="804"/>
                  </a:lnTo>
                  <a:lnTo>
                    <a:pt x="1770" y="805"/>
                  </a:lnTo>
                  <a:lnTo>
                    <a:pt x="1776" y="807"/>
                  </a:lnTo>
                </a:path>
              </a:pathLst>
            </a:custGeom>
            <a:noFill/>
            <a:ln w="12700" cap="rnd" cmpd="sng">
              <a:solidFill>
                <a:srgbClr val="FF0000"/>
              </a:solidFill>
              <a:prstDash val="solid"/>
              <a:round/>
              <a:headEnd type="none" w="sm" len="sm"/>
              <a:tailEnd type="none" w="sm" len="sm"/>
            </a:ln>
          </p:spPr>
          <p:txBody>
            <a:bodyPr/>
            <a:lstStyle/>
            <a:p>
              <a:endParaRPr lang="en-US"/>
            </a:p>
          </p:txBody>
        </p:sp>
        <p:sp>
          <p:nvSpPr>
            <p:cNvPr id="68624" name="Line 16"/>
            <p:cNvSpPr>
              <a:spLocks noChangeShapeType="1"/>
            </p:cNvSpPr>
            <p:nvPr/>
          </p:nvSpPr>
          <p:spPr bwMode="auto">
            <a:xfrm>
              <a:off x="4203" y="2703"/>
              <a:ext cx="0" cy="60"/>
            </a:xfrm>
            <a:prstGeom prst="line">
              <a:avLst/>
            </a:prstGeom>
            <a:noFill/>
            <a:ln w="9525">
              <a:solidFill>
                <a:schemeClr val="tx1"/>
              </a:solidFill>
              <a:round/>
              <a:headEnd/>
              <a:tailEnd/>
            </a:ln>
          </p:spPr>
          <p:txBody>
            <a:bodyPr wrap="none" anchor="ctr"/>
            <a:lstStyle/>
            <a:p>
              <a:endParaRPr lang="en-US"/>
            </a:p>
          </p:txBody>
        </p:sp>
        <p:sp>
          <p:nvSpPr>
            <p:cNvPr id="68625" name="Line 17"/>
            <p:cNvSpPr>
              <a:spLocks noChangeShapeType="1"/>
            </p:cNvSpPr>
            <p:nvPr/>
          </p:nvSpPr>
          <p:spPr bwMode="auto">
            <a:xfrm>
              <a:off x="4266" y="2703"/>
              <a:ext cx="0" cy="60"/>
            </a:xfrm>
            <a:prstGeom prst="line">
              <a:avLst/>
            </a:prstGeom>
            <a:noFill/>
            <a:ln w="9525">
              <a:solidFill>
                <a:schemeClr val="tx1"/>
              </a:solidFill>
              <a:round/>
              <a:headEnd/>
              <a:tailEnd/>
            </a:ln>
          </p:spPr>
          <p:txBody>
            <a:bodyPr wrap="none" anchor="ctr"/>
            <a:lstStyle/>
            <a:p>
              <a:endParaRPr lang="en-US"/>
            </a:p>
          </p:txBody>
        </p:sp>
        <p:sp>
          <p:nvSpPr>
            <p:cNvPr id="68626" name="Line 18"/>
            <p:cNvSpPr>
              <a:spLocks noChangeShapeType="1"/>
            </p:cNvSpPr>
            <p:nvPr/>
          </p:nvSpPr>
          <p:spPr bwMode="auto">
            <a:xfrm>
              <a:off x="4128" y="2730"/>
              <a:ext cx="72" cy="0"/>
            </a:xfrm>
            <a:prstGeom prst="line">
              <a:avLst/>
            </a:prstGeom>
            <a:noFill/>
            <a:ln w="3175">
              <a:solidFill>
                <a:schemeClr val="tx1"/>
              </a:solidFill>
              <a:round/>
              <a:headEnd/>
              <a:tailEnd type="triangle" w="sm" len="sm"/>
            </a:ln>
          </p:spPr>
          <p:txBody>
            <a:bodyPr wrap="none" anchor="ctr"/>
            <a:lstStyle/>
            <a:p>
              <a:endParaRPr lang="en-US"/>
            </a:p>
          </p:txBody>
        </p:sp>
        <p:sp>
          <p:nvSpPr>
            <p:cNvPr id="68627" name="Line 19"/>
            <p:cNvSpPr>
              <a:spLocks noChangeShapeType="1"/>
            </p:cNvSpPr>
            <p:nvPr/>
          </p:nvSpPr>
          <p:spPr bwMode="auto">
            <a:xfrm flipH="1">
              <a:off x="4269" y="2733"/>
              <a:ext cx="69" cy="0"/>
            </a:xfrm>
            <a:prstGeom prst="line">
              <a:avLst/>
            </a:prstGeom>
            <a:noFill/>
            <a:ln w="3175">
              <a:solidFill>
                <a:schemeClr val="tx1"/>
              </a:solidFill>
              <a:round/>
              <a:headEnd/>
              <a:tailEnd type="triangle" w="sm" len="sm"/>
            </a:ln>
          </p:spPr>
          <p:txBody>
            <a:bodyPr wrap="none" anchor="ctr"/>
            <a:lstStyle/>
            <a:p>
              <a:endParaRPr lang="en-US"/>
            </a:p>
          </p:txBody>
        </p:sp>
        <p:sp>
          <p:nvSpPr>
            <p:cNvPr id="68628" name="Text Box 20"/>
            <p:cNvSpPr txBox="1">
              <a:spLocks noChangeArrowheads="1"/>
            </p:cNvSpPr>
            <p:nvPr/>
          </p:nvSpPr>
          <p:spPr bwMode="auto">
            <a:xfrm>
              <a:off x="3761" y="2618"/>
              <a:ext cx="399" cy="192"/>
            </a:xfrm>
            <a:prstGeom prst="rect">
              <a:avLst/>
            </a:prstGeom>
            <a:noFill/>
            <a:ln w="3175">
              <a:noFill/>
              <a:miter lim="800000"/>
              <a:headEnd/>
              <a:tailEnd/>
            </a:ln>
          </p:spPr>
          <p:txBody>
            <a:bodyPr>
              <a:spAutoFit/>
            </a:bodyPr>
            <a:lstStyle/>
            <a:p>
              <a:pPr algn="ctr" eaLnBrk="0" hangingPunct="0"/>
              <a:r>
                <a:rPr lang="en-US" sz="1400" b="1">
                  <a:solidFill>
                    <a:srgbClr val="000000"/>
                  </a:solidFill>
                  <a:sym typeface="Symbol" pitchFamily="18" charset="2"/>
                </a:rPr>
                <a:t></a:t>
              </a:r>
              <a:r>
                <a:rPr lang="en-US" sz="1400" b="1" baseline="-25000">
                  <a:solidFill>
                    <a:srgbClr val="000000"/>
                  </a:solidFill>
                  <a:sym typeface="Symbol" pitchFamily="18" charset="2"/>
                </a:rPr>
                <a:t>DOP</a:t>
              </a:r>
              <a:endParaRPr lang="en-US" sz="1400" b="1" baseline="-25000">
                <a:solidFill>
                  <a:srgbClr val="000000"/>
                </a:solidFill>
              </a:endParaRPr>
            </a:p>
          </p:txBody>
        </p:sp>
      </p:gr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524000" y="228600"/>
            <a:ext cx="6046527" cy="523862"/>
          </a:xfrm>
          <a:prstGeom prst="rect">
            <a:avLst/>
          </a:prstGeom>
          <a:noFill/>
          <a:ln w="9525">
            <a:noFill/>
            <a:miter lim="800000"/>
            <a:headEnd/>
            <a:tailEnd/>
          </a:ln>
        </p:spPr>
        <p:txBody>
          <a:bodyPr wrap="none" lIns="92075" tIns="46038" rIns="92075" bIns="46038">
            <a:spAutoFit/>
          </a:bodyPr>
          <a:lstStyle/>
          <a:p>
            <a:pPr eaLnBrk="0" hangingPunct="0"/>
            <a:r>
              <a:rPr lang="en-US" sz="2800" dirty="0">
                <a:solidFill>
                  <a:srgbClr val="3333CC"/>
                </a:solidFill>
                <a:latin typeface="Arial" pitchFamily="34" charset="0"/>
                <a:cs typeface="Arial" pitchFamily="34" charset="0"/>
              </a:rPr>
              <a:t>Double Edge Measurement Principle</a:t>
            </a:r>
            <a:endParaRPr lang="en-US" sz="3600" dirty="0">
              <a:solidFill>
                <a:srgbClr val="3333CC"/>
              </a:solidFill>
              <a:latin typeface="Arial" pitchFamily="34" charset="0"/>
              <a:cs typeface="Arial" pitchFamily="34" charset="0"/>
            </a:endParaRPr>
          </a:p>
        </p:txBody>
      </p:sp>
      <p:sp>
        <p:nvSpPr>
          <p:cNvPr id="43011" name="Rectangle 3"/>
          <p:cNvSpPr>
            <a:spLocks noChangeArrowheads="1"/>
          </p:cNvSpPr>
          <p:nvPr/>
        </p:nvSpPr>
        <p:spPr bwMode="auto">
          <a:xfrm>
            <a:off x="2590800" y="2362200"/>
            <a:ext cx="1270000" cy="457200"/>
          </a:xfrm>
          <a:prstGeom prst="rect">
            <a:avLst/>
          </a:prstGeom>
          <a:noFill/>
          <a:ln w="9525">
            <a:noFill/>
            <a:miter lim="800000"/>
            <a:headEnd/>
            <a:tailEnd/>
          </a:ln>
        </p:spPr>
        <p:txBody>
          <a:bodyPr lIns="92075" tIns="46038" rIns="92075" bIns="46038">
            <a:spAutoFit/>
          </a:bodyPr>
          <a:lstStyle/>
          <a:p>
            <a:pPr eaLnBrk="0" hangingPunct="0"/>
            <a:r>
              <a:rPr lang="en-US" sz="2400">
                <a:solidFill>
                  <a:srgbClr val="000000"/>
                </a:solidFill>
              </a:rPr>
              <a:t>Aerosol</a:t>
            </a:r>
          </a:p>
        </p:txBody>
      </p:sp>
      <p:sp>
        <p:nvSpPr>
          <p:cNvPr id="43012" name="Rectangle 4"/>
          <p:cNvSpPr>
            <a:spLocks noChangeArrowheads="1"/>
          </p:cNvSpPr>
          <p:nvPr/>
        </p:nvSpPr>
        <p:spPr bwMode="auto">
          <a:xfrm>
            <a:off x="4038600" y="4876800"/>
            <a:ext cx="1557338" cy="457200"/>
          </a:xfrm>
          <a:prstGeom prst="rect">
            <a:avLst/>
          </a:prstGeom>
          <a:noFill/>
          <a:ln w="9525">
            <a:noFill/>
            <a:miter lim="800000"/>
            <a:headEnd/>
            <a:tailEnd/>
          </a:ln>
        </p:spPr>
        <p:txBody>
          <a:bodyPr lIns="92075" tIns="46038" rIns="92075" bIns="46038">
            <a:spAutoFit/>
          </a:bodyPr>
          <a:lstStyle/>
          <a:p>
            <a:pPr eaLnBrk="0" hangingPunct="0"/>
            <a:r>
              <a:rPr lang="en-US" sz="2400">
                <a:solidFill>
                  <a:srgbClr val="000000"/>
                </a:solidFill>
              </a:rPr>
              <a:t>Molecular</a:t>
            </a:r>
          </a:p>
        </p:txBody>
      </p:sp>
      <p:sp>
        <p:nvSpPr>
          <p:cNvPr id="43013" name="Rectangle 5"/>
          <p:cNvSpPr>
            <a:spLocks noChangeArrowheads="1"/>
          </p:cNvSpPr>
          <p:nvPr/>
        </p:nvSpPr>
        <p:spPr bwMode="auto">
          <a:xfrm>
            <a:off x="3879850" y="5516563"/>
            <a:ext cx="1384300" cy="396875"/>
          </a:xfrm>
          <a:prstGeom prst="rect">
            <a:avLst/>
          </a:prstGeom>
          <a:noFill/>
          <a:ln w="9525">
            <a:noFill/>
            <a:miter lim="800000"/>
            <a:headEnd/>
            <a:tailEnd/>
          </a:ln>
        </p:spPr>
        <p:txBody>
          <a:bodyPr wrap="none" lIns="92075" tIns="46038" rIns="92075" bIns="46038">
            <a:spAutoFit/>
          </a:bodyPr>
          <a:lstStyle/>
          <a:p>
            <a:pPr eaLnBrk="0" hangingPunct="0"/>
            <a:r>
              <a:rPr lang="en-US" sz="2000">
                <a:solidFill>
                  <a:srgbClr val="000000"/>
                </a:solidFill>
              </a:rPr>
              <a:t>Frequency</a:t>
            </a:r>
          </a:p>
        </p:txBody>
      </p:sp>
      <p:sp>
        <p:nvSpPr>
          <p:cNvPr id="43014" name="Rectangle 6"/>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a:spcBef>
                <a:spcPct val="20000"/>
              </a:spcBef>
              <a:buFontTx/>
              <a:buChar char="•"/>
            </a:pPr>
            <a:endParaRPr lang="en-US" b="1">
              <a:solidFill>
                <a:srgbClr val="000000"/>
              </a:solidFill>
            </a:endParaRPr>
          </a:p>
        </p:txBody>
      </p:sp>
      <p:sp>
        <p:nvSpPr>
          <p:cNvPr id="43015" name="Line 7"/>
          <p:cNvSpPr>
            <a:spLocks noChangeShapeType="1"/>
          </p:cNvSpPr>
          <p:nvPr/>
        </p:nvSpPr>
        <p:spPr bwMode="auto">
          <a:xfrm flipH="1">
            <a:off x="3124200" y="5715000"/>
            <a:ext cx="7620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43016" name="Line 8"/>
          <p:cNvSpPr>
            <a:spLocks noChangeShapeType="1"/>
          </p:cNvSpPr>
          <p:nvPr/>
        </p:nvSpPr>
        <p:spPr bwMode="auto">
          <a:xfrm flipH="1">
            <a:off x="5257800" y="5715000"/>
            <a:ext cx="762000" cy="0"/>
          </a:xfrm>
          <a:prstGeom prst="line">
            <a:avLst/>
          </a:prstGeom>
          <a:noFill/>
          <a:ln w="12700">
            <a:solidFill>
              <a:schemeClr val="tx1"/>
            </a:solidFill>
            <a:round/>
            <a:headEnd type="stealth" w="med" len="lg"/>
            <a:tailEnd type="none" w="sm" len="sm"/>
          </a:ln>
        </p:spPr>
        <p:txBody>
          <a:bodyPr wrap="none" anchor="ctr"/>
          <a:lstStyle/>
          <a:p>
            <a:endParaRPr lang="en-US"/>
          </a:p>
        </p:txBody>
      </p:sp>
      <p:sp>
        <p:nvSpPr>
          <p:cNvPr id="43017" name="Freeform 9"/>
          <p:cNvSpPr>
            <a:spLocks/>
          </p:cNvSpPr>
          <p:nvPr/>
        </p:nvSpPr>
        <p:spPr bwMode="auto">
          <a:xfrm>
            <a:off x="1504950" y="3657600"/>
            <a:ext cx="1695450" cy="1600200"/>
          </a:xfrm>
          <a:custGeom>
            <a:avLst/>
            <a:gdLst>
              <a:gd name="T0" fmla="*/ 2147483647 w 925"/>
              <a:gd name="T1" fmla="*/ 2147483647 h 852"/>
              <a:gd name="T2" fmla="*/ 2147483647 w 925"/>
              <a:gd name="T3" fmla="*/ 2147483647 h 852"/>
              <a:gd name="T4" fmla="*/ 2147483647 w 925"/>
              <a:gd name="T5" fmla="*/ 2147483647 h 852"/>
              <a:gd name="T6" fmla="*/ 2147483647 w 925"/>
              <a:gd name="T7" fmla="*/ 2147483647 h 852"/>
              <a:gd name="T8" fmla="*/ 2147483647 w 925"/>
              <a:gd name="T9" fmla="*/ 2147483647 h 852"/>
              <a:gd name="T10" fmla="*/ 2147483647 w 925"/>
              <a:gd name="T11" fmla="*/ 2147483647 h 852"/>
              <a:gd name="T12" fmla="*/ 2147483647 w 925"/>
              <a:gd name="T13" fmla="*/ 2147483647 h 852"/>
              <a:gd name="T14" fmla="*/ 2147483647 w 925"/>
              <a:gd name="T15" fmla="*/ 2147483647 h 852"/>
              <a:gd name="T16" fmla="*/ 2147483647 w 925"/>
              <a:gd name="T17" fmla="*/ 2147483647 h 852"/>
              <a:gd name="T18" fmla="*/ 2147483647 w 925"/>
              <a:gd name="T19" fmla="*/ 2147483647 h 852"/>
              <a:gd name="T20" fmla="*/ 2147483647 w 925"/>
              <a:gd name="T21" fmla="*/ 2147483647 h 852"/>
              <a:gd name="T22" fmla="*/ 2147483647 w 925"/>
              <a:gd name="T23" fmla="*/ 2147483647 h 852"/>
              <a:gd name="T24" fmla="*/ 2147483647 w 925"/>
              <a:gd name="T25" fmla="*/ 2147483647 h 852"/>
              <a:gd name="T26" fmla="*/ 2147483647 w 925"/>
              <a:gd name="T27" fmla="*/ 2147483647 h 852"/>
              <a:gd name="T28" fmla="*/ 2147483647 w 925"/>
              <a:gd name="T29" fmla="*/ 2147483647 h 852"/>
              <a:gd name="T30" fmla="*/ 2147483647 w 925"/>
              <a:gd name="T31" fmla="*/ 2147483647 h 852"/>
              <a:gd name="T32" fmla="*/ 2147483647 w 925"/>
              <a:gd name="T33" fmla="*/ 2147483647 h 852"/>
              <a:gd name="T34" fmla="*/ 2147483647 w 925"/>
              <a:gd name="T35" fmla="*/ 2147483647 h 852"/>
              <a:gd name="T36" fmla="*/ 2147483647 w 925"/>
              <a:gd name="T37" fmla="*/ 2147483647 h 852"/>
              <a:gd name="T38" fmla="*/ 2147483647 w 925"/>
              <a:gd name="T39" fmla="*/ 2147483647 h 852"/>
              <a:gd name="T40" fmla="*/ 2147483647 w 925"/>
              <a:gd name="T41" fmla="*/ 2147483647 h 852"/>
              <a:gd name="T42" fmla="*/ 2147483647 w 925"/>
              <a:gd name="T43" fmla="*/ 2147483647 h 852"/>
              <a:gd name="T44" fmla="*/ 2147483647 w 925"/>
              <a:gd name="T45" fmla="*/ 2147483647 h 852"/>
              <a:gd name="T46" fmla="*/ 2147483647 w 925"/>
              <a:gd name="T47" fmla="*/ 2147483647 h 852"/>
              <a:gd name="T48" fmla="*/ 2147483647 w 925"/>
              <a:gd name="T49" fmla="*/ 2147483647 h 852"/>
              <a:gd name="T50" fmla="*/ 2147483647 w 925"/>
              <a:gd name="T51" fmla="*/ 2147483647 h 852"/>
              <a:gd name="T52" fmla="*/ 2147483647 w 925"/>
              <a:gd name="T53" fmla="*/ 2147483647 h 852"/>
              <a:gd name="T54" fmla="*/ 2147483647 w 925"/>
              <a:gd name="T55" fmla="*/ 2147483647 h 852"/>
              <a:gd name="T56" fmla="*/ 2147483647 w 925"/>
              <a:gd name="T57" fmla="*/ 2147483647 h 852"/>
              <a:gd name="T58" fmla="*/ 2147483647 w 925"/>
              <a:gd name="T59" fmla="*/ 0 h 852"/>
              <a:gd name="T60" fmla="*/ 2147483647 w 925"/>
              <a:gd name="T61" fmla="*/ 2147483647 h 852"/>
              <a:gd name="T62" fmla="*/ 2147483647 w 925"/>
              <a:gd name="T63" fmla="*/ 2147483647 h 852"/>
              <a:gd name="T64" fmla="*/ 2147483647 w 925"/>
              <a:gd name="T65" fmla="*/ 2147483647 h 852"/>
              <a:gd name="T66" fmla="*/ 2147483647 w 925"/>
              <a:gd name="T67" fmla="*/ 2147483647 h 852"/>
              <a:gd name="T68" fmla="*/ 2147483647 w 925"/>
              <a:gd name="T69" fmla="*/ 2147483647 h 852"/>
              <a:gd name="T70" fmla="*/ 2147483647 w 925"/>
              <a:gd name="T71" fmla="*/ 2147483647 h 852"/>
              <a:gd name="T72" fmla="*/ 2147483647 w 925"/>
              <a:gd name="T73" fmla="*/ 2147483647 h 852"/>
              <a:gd name="T74" fmla="*/ 2147483647 w 925"/>
              <a:gd name="T75" fmla="*/ 2147483647 h 852"/>
              <a:gd name="T76" fmla="*/ 2147483647 w 925"/>
              <a:gd name="T77" fmla="*/ 2147483647 h 852"/>
              <a:gd name="T78" fmla="*/ 2147483647 w 925"/>
              <a:gd name="T79" fmla="*/ 2147483647 h 852"/>
              <a:gd name="T80" fmla="*/ 2147483647 w 925"/>
              <a:gd name="T81" fmla="*/ 2147483647 h 852"/>
              <a:gd name="T82" fmla="*/ 2147483647 w 925"/>
              <a:gd name="T83" fmla="*/ 2147483647 h 852"/>
              <a:gd name="T84" fmla="*/ 2147483647 w 925"/>
              <a:gd name="T85" fmla="*/ 2147483647 h 852"/>
              <a:gd name="T86" fmla="*/ 2147483647 w 925"/>
              <a:gd name="T87" fmla="*/ 2147483647 h 852"/>
              <a:gd name="T88" fmla="*/ 2147483647 w 925"/>
              <a:gd name="T89" fmla="*/ 2147483647 h 852"/>
              <a:gd name="T90" fmla="*/ 2147483647 w 925"/>
              <a:gd name="T91" fmla="*/ 2147483647 h 852"/>
              <a:gd name="T92" fmla="*/ 2147483647 w 925"/>
              <a:gd name="T93" fmla="*/ 2147483647 h 852"/>
              <a:gd name="T94" fmla="*/ 2147483647 w 925"/>
              <a:gd name="T95" fmla="*/ 2147483647 h 852"/>
              <a:gd name="T96" fmla="*/ 2147483647 w 925"/>
              <a:gd name="T97" fmla="*/ 2147483647 h 852"/>
              <a:gd name="T98" fmla="*/ 2147483647 w 925"/>
              <a:gd name="T99" fmla="*/ 2147483647 h 852"/>
              <a:gd name="T100" fmla="*/ 2147483647 w 925"/>
              <a:gd name="T101" fmla="*/ 2147483647 h 852"/>
              <a:gd name="T102" fmla="*/ 2147483647 w 925"/>
              <a:gd name="T103" fmla="*/ 2147483647 h 852"/>
              <a:gd name="T104" fmla="*/ 2147483647 w 925"/>
              <a:gd name="T105" fmla="*/ 2147483647 h 852"/>
              <a:gd name="T106" fmla="*/ 2147483647 w 925"/>
              <a:gd name="T107" fmla="*/ 2147483647 h 852"/>
              <a:gd name="T108" fmla="*/ 2147483647 w 925"/>
              <a:gd name="T109" fmla="*/ 2147483647 h 852"/>
              <a:gd name="T110" fmla="*/ 2147483647 w 925"/>
              <a:gd name="T111" fmla="*/ 2147483647 h 852"/>
              <a:gd name="T112" fmla="*/ 2147483647 w 925"/>
              <a:gd name="T113" fmla="*/ 2147483647 h 852"/>
              <a:gd name="T114" fmla="*/ 2147483647 w 925"/>
              <a:gd name="T115" fmla="*/ 2147483647 h 852"/>
              <a:gd name="T116" fmla="*/ 2147483647 w 925"/>
              <a:gd name="T117" fmla="*/ 2147483647 h 852"/>
              <a:gd name="T118" fmla="*/ 2147483647 w 925"/>
              <a:gd name="T119" fmla="*/ 2147483647 h 8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5"/>
              <a:gd name="T181" fmla="*/ 0 h 852"/>
              <a:gd name="T182" fmla="*/ 925 w 925"/>
              <a:gd name="T183" fmla="*/ 852 h 8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5" h="852">
                <a:moveTo>
                  <a:pt x="0" y="851"/>
                </a:moveTo>
                <a:lnTo>
                  <a:pt x="2" y="850"/>
                </a:lnTo>
                <a:lnTo>
                  <a:pt x="3" y="849"/>
                </a:lnTo>
                <a:lnTo>
                  <a:pt x="5" y="849"/>
                </a:lnTo>
                <a:lnTo>
                  <a:pt x="6" y="848"/>
                </a:lnTo>
                <a:lnTo>
                  <a:pt x="8" y="848"/>
                </a:lnTo>
                <a:lnTo>
                  <a:pt x="9" y="847"/>
                </a:lnTo>
                <a:lnTo>
                  <a:pt x="11" y="847"/>
                </a:lnTo>
                <a:lnTo>
                  <a:pt x="12" y="846"/>
                </a:lnTo>
                <a:lnTo>
                  <a:pt x="14" y="845"/>
                </a:lnTo>
                <a:lnTo>
                  <a:pt x="16" y="845"/>
                </a:lnTo>
                <a:lnTo>
                  <a:pt x="17" y="844"/>
                </a:lnTo>
                <a:lnTo>
                  <a:pt x="19" y="843"/>
                </a:lnTo>
                <a:lnTo>
                  <a:pt x="20" y="843"/>
                </a:lnTo>
                <a:lnTo>
                  <a:pt x="22" y="842"/>
                </a:lnTo>
                <a:lnTo>
                  <a:pt x="24" y="842"/>
                </a:lnTo>
                <a:lnTo>
                  <a:pt x="25" y="841"/>
                </a:lnTo>
                <a:lnTo>
                  <a:pt x="27" y="840"/>
                </a:lnTo>
                <a:lnTo>
                  <a:pt x="28" y="840"/>
                </a:lnTo>
                <a:lnTo>
                  <a:pt x="30" y="839"/>
                </a:lnTo>
                <a:lnTo>
                  <a:pt x="31" y="838"/>
                </a:lnTo>
                <a:lnTo>
                  <a:pt x="33" y="838"/>
                </a:lnTo>
                <a:lnTo>
                  <a:pt x="34" y="837"/>
                </a:lnTo>
                <a:lnTo>
                  <a:pt x="36" y="836"/>
                </a:lnTo>
                <a:lnTo>
                  <a:pt x="37" y="836"/>
                </a:lnTo>
                <a:lnTo>
                  <a:pt x="39" y="835"/>
                </a:lnTo>
                <a:lnTo>
                  <a:pt x="40" y="834"/>
                </a:lnTo>
                <a:lnTo>
                  <a:pt x="42" y="834"/>
                </a:lnTo>
                <a:lnTo>
                  <a:pt x="43" y="833"/>
                </a:lnTo>
                <a:lnTo>
                  <a:pt x="45" y="832"/>
                </a:lnTo>
                <a:lnTo>
                  <a:pt x="46" y="831"/>
                </a:lnTo>
                <a:lnTo>
                  <a:pt x="48" y="830"/>
                </a:lnTo>
                <a:lnTo>
                  <a:pt x="50" y="829"/>
                </a:lnTo>
                <a:lnTo>
                  <a:pt x="51" y="829"/>
                </a:lnTo>
                <a:lnTo>
                  <a:pt x="53" y="828"/>
                </a:lnTo>
                <a:lnTo>
                  <a:pt x="54" y="827"/>
                </a:lnTo>
                <a:lnTo>
                  <a:pt x="56" y="827"/>
                </a:lnTo>
                <a:lnTo>
                  <a:pt x="57" y="826"/>
                </a:lnTo>
                <a:lnTo>
                  <a:pt x="59" y="825"/>
                </a:lnTo>
                <a:lnTo>
                  <a:pt x="60" y="824"/>
                </a:lnTo>
                <a:lnTo>
                  <a:pt x="62" y="823"/>
                </a:lnTo>
                <a:lnTo>
                  <a:pt x="63" y="823"/>
                </a:lnTo>
                <a:lnTo>
                  <a:pt x="65" y="822"/>
                </a:lnTo>
                <a:lnTo>
                  <a:pt x="66" y="821"/>
                </a:lnTo>
                <a:lnTo>
                  <a:pt x="68" y="820"/>
                </a:lnTo>
                <a:lnTo>
                  <a:pt x="69" y="819"/>
                </a:lnTo>
                <a:lnTo>
                  <a:pt x="71" y="818"/>
                </a:lnTo>
                <a:lnTo>
                  <a:pt x="72" y="818"/>
                </a:lnTo>
                <a:lnTo>
                  <a:pt x="74" y="816"/>
                </a:lnTo>
                <a:lnTo>
                  <a:pt x="76" y="816"/>
                </a:lnTo>
                <a:lnTo>
                  <a:pt x="77" y="815"/>
                </a:lnTo>
                <a:lnTo>
                  <a:pt x="79" y="814"/>
                </a:lnTo>
                <a:lnTo>
                  <a:pt x="80" y="813"/>
                </a:lnTo>
                <a:lnTo>
                  <a:pt x="82" y="812"/>
                </a:lnTo>
                <a:lnTo>
                  <a:pt x="84" y="811"/>
                </a:lnTo>
                <a:lnTo>
                  <a:pt x="85" y="810"/>
                </a:lnTo>
                <a:lnTo>
                  <a:pt x="87" y="809"/>
                </a:lnTo>
                <a:lnTo>
                  <a:pt x="88" y="808"/>
                </a:lnTo>
                <a:lnTo>
                  <a:pt x="90" y="807"/>
                </a:lnTo>
                <a:lnTo>
                  <a:pt x="91" y="806"/>
                </a:lnTo>
                <a:lnTo>
                  <a:pt x="93" y="805"/>
                </a:lnTo>
                <a:lnTo>
                  <a:pt x="94" y="804"/>
                </a:lnTo>
                <a:lnTo>
                  <a:pt x="96" y="803"/>
                </a:lnTo>
                <a:lnTo>
                  <a:pt x="97" y="802"/>
                </a:lnTo>
                <a:lnTo>
                  <a:pt x="99" y="801"/>
                </a:lnTo>
                <a:lnTo>
                  <a:pt x="100" y="800"/>
                </a:lnTo>
                <a:lnTo>
                  <a:pt x="102" y="799"/>
                </a:lnTo>
                <a:lnTo>
                  <a:pt x="103" y="798"/>
                </a:lnTo>
                <a:lnTo>
                  <a:pt x="105" y="797"/>
                </a:lnTo>
                <a:lnTo>
                  <a:pt x="106" y="796"/>
                </a:lnTo>
                <a:lnTo>
                  <a:pt x="108" y="795"/>
                </a:lnTo>
                <a:lnTo>
                  <a:pt x="110" y="794"/>
                </a:lnTo>
                <a:lnTo>
                  <a:pt x="111" y="793"/>
                </a:lnTo>
                <a:lnTo>
                  <a:pt x="113" y="792"/>
                </a:lnTo>
                <a:lnTo>
                  <a:pt x="114" y="790"/>
                </a:lnTo>
                <a:lnTo>
                  <a:pt x="116" y="789"/>
                </a:lnTo>
                <a:lnTo>
                  <a:pt x="117" y="788"/>
                </a:lnTo>
                <a:lnTo>
                  <a:pt x="119" y="787"/>
                </a:lnTo>
                <a:lnTo>
                  <a:pt x="121" y="786"/>
                </a:lnTo>
                <a:lnTo>
                  <a:pt x="122" y="785"/>
                </a:lnTo>
                <a:lnTo>
                  <a:pt x="124" y="783"/>
                </a:lnTo>
                <a:lnTo>
                  <a:pt x="125" y="782"/>
                </a:lnTo>
                <a:lnTo>
                  <a:pt x="126" y="781"/>
                </a:lnTo>
                <a:lnTo>
                  <a:pt x="128" y="780"/>
                </a:lnTo>
                <a:lnTo>
                  <a:pt x="129" y="778"/>
                </a:lnTo>
                <a:lnTo>
                  <a:pt x="131" y="777"/>
                </a:lnTo>
                <a:lnTo>
                  <a:pt x="132" y="776"/>
                </a:lnTo>
                <a:lnTo>
                  <a:pt x="134" y="774"/>
                </a:lnTo>
                <a:lnTo>
                  <a:pt x="136" y="773"/>
                </a:lnTo>
                <a:lnTo>
                  <a:pt x="137" y="772"/>
                </a:lnTo>
                <a:lnTo>
                  <a:pt x="139" y="770"/>
                </a:lnTo>
                <a:lnTo>
                  <a:pt x="140" y="769"/>
                </a:lnTo>
                <a:lnTo>
                  <a:pt x="142" y="768"/>
                </a:lnTo>
                <a:lnTo>
                  <a:pt x="144" y="766"/>
                </a:lnTo>
                <a:lnTo>
                  <a:pt x="145" y="765"/>
                </a:lnTo>
                <a:lnTo>
                  <a:pt x="147" y="763"/>
                </a:lnTo>
                <a:lnTo>
                  <a:pt x="148" y="762"/>
                </a:lnTo>
                <a:lnTo>
                  <a:pt x="150" y="761"/>
                </a:lnTo>
                <a:lnTo>
                  <a:pt x="151" y="759"/>
                </a:lnTo>
                <a:lnTo>
                  <a:pt x="153" y="758"/>
                </a:lnTo>
                <a:lnTo>
                  <a:pt x="154" y="756"/>
                </a:lnTo>
                <a:lnTo>
                  <a:pt x="156" y="755"/>
                </a:lnTo>
                <a:lnTo>
                  <a:pt x="157" y="753"/>
                </a:lnTo>
                <a:lnTo>
                  <a:pt x="159" y="752"/>
                </a:lnTo>
                <a:lnTo>
                  <a:pt x="160" y="750"/>
                </a:lnTo>
                <a:lnTo>
                  <a:pt x="162" y="748"/>
                </a:lnTo>
                <a:lnTo>
                  <a:pt x="163" y="747"/>
                </a:lnTo>
                <a:lnTo>
                  <a:pt x="165" y="745"/>
                </a:lnTo>
                <a:lnTo>
                  <a:pt x="166" y="743"/>
                </a:lnTo>
                <a:lnTo>
                  <a:pt x="168" y="742"/>
                </a:lnTo>
                <a:lnTo>
                  <a:pt x="170" y="740"/>
                </a:lnTo>
                <a:lnTo>
                  <a:pt x="171" y="738"/>
                </a:lnTo>
                <a:lnTo>
                  <a:pt x="173" y="737"/>
                </a:lnTo>
                <a:lnTo>
                  <a:pt x="174" y="735"/>
                </a:lnTo>
                <a:lnTo>
                  <a:pt x="176" y="733"/>
                </a:lnTo>
                <a:lnTo>
                  <a:pt x="177" y="732"/>
                </a:lnTo>
                <a:lnTo>
                  <a:pt x="179" y="730"/>
                </a:lnTo>
                <a:lnTo>
                  <a:pt x="181" y="728"/>
                </a:lnTo>
                <a:lnTo>
                  <a:pt x="182" y="726"/>
                </a:lnTo>
                <a:lnTo>
                  <a:pt x="184" y="724"/>
                </a:lnTo>
                <a:lnTo>
                  <a:pt x="185" y="722"/>
                </a:lnTo>
                <a:lnTo>
                  <a:pt x="187" y="721"/>
                </a:lnTo>
                <a:lnTo>
                  <a:pt x="188" y="719"/>
                </a:lnTo>
                <a:lnTo>
                  <a:pt x="190" y="716"/>
                </a:lnTo>
                <a:lnTo>
                  <a:pt x="191" y="714"/>
                </a:lnTo>
                <a:lnTo>
                  <a:pt x="193" y="712"/>
                </a:lnTo>
                <a:lnTo>
                  <a:pt x="194" y="710"/>
                </a:lnTo>
                <a:lnTo>
                  <a:pt x="196" y="708"/>
                </a:lnTo>
                <a:lnTo>
                  <a:pt x="197" y="706"/>
                </a:lnTo>
                <a:lnTo>
                  <a:pt x="199" y="704"/>
                </a:lnTo>
                <a:lnTo>
                  <a:pt x="200" y="702"/>
                </a:lnTo>
                <a:lnTo>
                  <a:pt x="202" y="700"/>
                </a:lnTo>
                <a:lnTo>
                  <a:pt x="204" y="698"/>
                </a:lnTo>
                <a:lnTo>
                  <a:pt x="205" y="696"/>
                </a:lnTo>
                <a:lnTo>
                  <a:pt x="207" y="694"/>
                </a:lnTo>
                <a:lnTo>
                  <a:pt x="208" y="691"/>
                </a:lnTo>
                <a:lnTo>
                  <a:pt x="210" y="689"/>
                </a:lnTo>
                <a:lnTo>
                  <a:pt x="211" y="687"/>
                </a:lnTo>
                <a:lnTo>
                  <a:pt x="213" y="684"/>
                </a:lnTo>
                <a:lnTo>
                  <a:pt x="214" y="682"/>
                </a:lnTo>
                <a:lnTo>
                  <a:pt x="216" y="680"/>
                </a:lnTo>
                <a:lnTo>
                  <a:pt x="217" y="677"/>
                </a:lnTo>
                <a:lnTo>
                  <a:pt x="219" y="675"/>
                </a:lnTo>
                <a:lnTo>
                  <a:pt x="220" y="672"/>
                </a:lnTo>
                <a:lnTo>
                  <a:pt x="222" y="670"/>
                </a:lnTo>
                <a:lnTo>
                  <a:pt x="223" y="668"/>
                </a:lnTo>
                <a:lnTo>
                  <a:pt x="225" y="665"/>
                </a:lnTo>
                <a:lnTo>
                  <a:pt x="226" y="662"/>
                </a:lnTo>
                <a:lnTo>
                  <a:pt x="228" y="660"/>
                </a:lnTo>
                <a:lnTo>
                  <a:pt x="230" y="657"/>
                </a:lnTo>
                <a:lnTo>
                  <a:pt x="231" y="654"/>
                </a:lnTo>
                <a:lnTo>
                  <a:pt x="233" y="652"/>
                </a:lnTo>
                <a:lnTo>
                  <a:pt x="234" y="649"/>
                </a:lnTo>
                <a:lnTo>
                  <a:pt x="236" y="646"/>
                </a:lnTo>
                <a:lnTo>
                  <a:pt x="237" y="643"/>
                </a:lnTo>
                <a:lnTo>
                  <a:pt x="239" y="641"/>
                </a:lnTo>
                <a:lnTo>
                  <a:pt x="241" y="638"/>
                </a:lnTo>
                <a:lnTo>
                  <a:pt x="242" y="635"/>
                </a:lnTo>
                <a:lnTo>
                  <a:pt x="244" y="632"/>
                </a:lnTo>
                <a:lnTo>
                  <a:pt x="245" y="629"/>
                </a:lnTo>
                <a:lnTo>
                  <a:pt x="247" y="626"/>
                </a:lnTo>
                <a:lnTo>
                  <a:pt x="248" y="623"/>
                </a:lnTo>
                <a:lnTo>
                  <a:pt x="250" y="620"/>
                </a:lnTo>
                <a:lnTo>
                  <a:pt x="251" y="617"/>
                </a:lnTo>
                <a:lnTo>
                  <a:pt x="253" y="614"/>
                </a:lnTo>
                <a:lnTo>
                  <a:pt x="254" y="610"/>
                </a:lnTo>
                <a:lnTo>
                  <a:pt x="256" y="607"/>
                </a:lnTo>
                <a:lnTo>
                  <a:pt x="257" y="604"/>
                </a:lnTo>
                <a:lnTo>
                  <a:pt x="259" y="601"/>
                </a:lnTo>
                <a:lnTo>
                  <a:pt x="260" y="597"/>
                </a:lnTo>
                <a:lnTo>
                  <a:pt x="262" y="594"/>
                </a:lnTo>
                <a:lnTo>
                  <a:pt x="264" y="590"/>
                </a:lnTo>
                <a:lnTo>
                  <a:pt x="265" y="587"/>
                </a:lnTo>
                <a:lnTo>
                  <a:pt x="267" y="584"/>
                </a:lnTo>
                <a:lnTo>
                  <a:pt x="268" y="580"/>
                </a:lnTo>
                <a:lnTo>
                  <a:pt x="270" y="576"/>
                </a:lnTo>
                <a:lnTo>
                  <a:pt x="271" y="573"/>
                </a:lnTo>
                <a:lnTo>
                  <a:pt x="273" y="569"/>
                </a:lnTo>
                <a:lnTo>
                  <a:pt x="274" y="565"/>
                </a:lnTo>
                <a:lnTo>
                  <a:pt x="276" y="562"/>
                </a:lnTo>
                <a:lnTo>
                  <a:pt x="277" y="558"/>
                </a:lnTo>
                <a:lnTo>
                  <a:pt x="279" y="554"/>
                </a:lnTo>
                <a:lnTo>
                  <a:pt x="280" y="550"/>
                </a:lnTo>
                <a:lnTo>
                  <a:pt x="282" y="546"/>
                </a:lnTo>
                <a:lnTo>
                  <a:pt x="283" y="542"/>
                </a:lnTo>
                <a:lnTo>
                  <a:pt x="285" y="538"/>
                </a:lnTo>
                <a:lnTo>
                  <a:pt x="286" y="534"/>
                </a:lnTo>
                <a:lnTo>
                  <a:pt x="288" y="530"/>
                </a:lnTo>
                <a:lnTo>
                  <a:pt x="290" y="526"/>
                </a:lnTo>
                <a:lnTo>
                  <a:pt x="291" y="522"/>
                </a:lnTo>
                <a:lnTo>
                  <a:pt x="293" y="517"/>
                </a:lnTo>
                <a:lnTo>
                  <a:pt x="294" y="513"/>
                </a:lnTo>
                <a:lnTo>
                  <a:pt x="296" y="509"/>
                </a:lnTo>
                <a:lnTo>
                  <a:pt x="297" y="504"/>
                </a:lnTo>
                <a:lnTo>
                  <a:pt x="299" y="500"/>
                </a:lnTo>
                <a:lnTo>
                  <a:pt x="301" y="496"/>
                </a:lnTo>
                <a:lnTo>
                  <a:pt x="302" y="491"/>
                </a:lnTo>
                <a:lnTo>
                  <a:pt x="304" y="486"/>
                </a:lnTo>
                <a:lnTo>
                  <a:pt x="305" y="482"/>
                </a:lnTo>
                <a:lnTo>
                  <a:pt x="307" y="477"/>
                </a:lnTo>
                <a:lnTo>
                  <a:pt x="308" y="473"/>
                </a:lnTo>
                <a:lnTo>
                  <a:pt x="310" y="468"/>
                </a:lnTo>
                <a:lnTo>
                  <a:pt x="311" y="463"/>
                </a:lnTo>
                <a:lnTo>
                  <a:pt x="313" y="458"/>
                </a:lnTo>
                <a:lnTo>
                  <a:pt x="314" y="453"/>
                </a:lnTo>
                <a:lnTo>
                  <a:pt x="316" y="449"/>
                </a:lnTo>
                <a:lnTo>
                  <a:pt x="317" y="444"/>
                </a:lnTo>
                <a:lnTo>
                  <a:pt x="319" y="438"/>
                </a:lnTo>
                <a:lnTo>
                  <a:pt x="320" y="433"/>
                </a:lnTo>
                <a:lnTo>
                  <a:pt x="322" y="428"/>
                </a:lnTo>
                <a:lnTo>
                  <a:pt x="324" y="423"/>
                </a:lnTo>
                <a:lnTo>
                  <a:pt x="325" y="418"/>
                </a:lnTo>
                <a:lnTo>
                  <a:pt x="327" y="413"/>
                </a:lnTo>
                <a:lnTo>
                  <a:pt x="328" y="407"/>
                </a:lnTo>
                <a:lnTo>
                  <a:pt x="330" y="402"/>
                </a:lnTo>
                <a:lnTo>
                  <a:pt x="331" y="396"/>
                </a:lnTo>
                <a:lnTo>
                  <a:pt x="333" y="391"/>
                </a:lnTo>
                <a:lnTo>
                  <a:pt x="335" y="386"/>
                </a:lnTo>
                <a:lnTo>
                  <a:pt x="336" y="380"/>
                </a:lnTo>
                <a:lnTo>
                  <a:pt x="338" y="375"/>
                </a:lnTo>
                <a:lnTo>
                  <a:pt x="339" y="369"/>
                </a:lnTo>
                <a:lnTo>
                  <a:pt x="341" y="363"/>
                </a:lnTo>
                <a:lnTo>
                  <a:pt x="342" y="358"/>
                </a:lnTo>
                <a:lnTo>
                  <a:pt x="344" y="352"/>
                </a:lnTo>
                <a:lnTo>
                  <a:pt x="345" y="346"/>
                </a:lnTo>
                <a:lnTo>
                  <a:pt x="346" y="340"/>
                </a:lnTo>
                <a:lnTo>
                  <a:pt x="348" y="334"/>
                </a:lnTo>
                <a:lnTo>
                  <a:pt x="350" y="329"/>
                </a:lnTo>
                <a:lnTo>
                  <a:pt x="351" y="323"/>
                </a:lnTo>
                <a:lnTo>
                  <a:pt x="353" y="317"/>
                </a:lnTo>
                <a:lnTo>
                  <a:pt x="354" y="311"/>
                </a:lnTo>
                <a:lnTo>
                  <a:pt x="356" y="305"/>
                </a:lnTo>
                <a:lnTo>
                  <a:pt x="357" y="299"/>
                </a:lnTo>
                <a:lnTo>
                  <a:pt x="359" y="293"/>
                </a:lnTo>
                <a:lnTo>
                  <a:pt x="361" y="287"/>
                </a:lnTo>
                <a:lnTo>
                  <a:pt x="362" y="281"/>
                </a:lnTo>
                <a:lnTo>
                  <a:pt x="364" y="275"/>
                </a:lnTo>
                <a:lnTo>
                  <a:pt x="365" y="269"/>
                </a:lnTo>
                <a:lnTo>
                  <a:pt x="367" y="263"/>
                </a:lnTo>
                <a:lnTo>
                  <a:pt x="368" y="256"/>
                </a:lnTo>
                <a:lnTo>
                  <a:pt x="370" y="250"/>
                </a:lnTo>
                <a:lnTo>
                  <a:pt x="371" y="244"/>
                </a:lnTo>
                <a:lnTo>
                  <a:pt x="373" y="238"/>
                </a:lnTo>
                <a:lnTo>
                  <a:pt x="374" y="232"/>
                </a:lnTo>
                <a:lnTo>
                  <a:pt x="376" y="226"/>
                </a:lnTo>
                <a:lnTo>
                  <a:pt x="377" y="220"/>
                </a:lnTo>
                <a:lnTo>
                  <a:pt x="379" y="214"/>
                </a:lnTo>
                <a:lnTo>
                  <a:pt x="380" y="208"/>
                </a:lnTo>
                <a:lnTo>
                  <a:pt x="382" y="201"/>
                </a:lnTo>
                <a:lnTo>
                  <a:pt x="384" y="195"/>
                </a:lnTo>
                <a:lnTo>
                  <a:pt x="385" y="189"/>
                </a:lnTo>
                <a:lnTo>
                  <a:pt x="387" y="183"/>
                </a:lnTo>
                <a:lnTo>
                  <a:pt x="388" y="177"/>
                </a:lnTo>
                <a:lnTo>
                  <a:pt x="390" y="171"/>
                </a:lnTo>
                <a:lnTo>
                  <a:pt x="391" y="165"/>
                </a:lnTo>
                <a:lnTo>
                  <a:pt x="393" y="159"/>
                </a:lnTo>
                <a:lnTo>
                  <a:pt x="395" y="153"/>
                </a:lnTo>
                <a:lnTo>
                  <a:pt x="396" y="148"/>
                </a:lnTo>
                <a:lnTo>
                  <a:pt x="398" y="142"/>
                </a:lnTo>
                <a:lnTo>
                  <a:pt x="399" y="136"/>
                </a:lnTo>
                <a:lnTo>
                  <a:pt x="401" y="130"/>
                </a:lnTo>
                <a:lnTo>
                  <a:pt x="402" y="125"/>
                </a:lnTo>
                <a:lnTo>
                  <a:pt x="404" y="119"/>
                </a:lnTo>
                <a:lnTo>
                  <a:pt x="405" y="114"/>
                </a:lnTo>
                <a:lnTo>
                  <a:pt x="407" y="108"/>
                </a:lnTo>
                <a:lnTo>
                  <a:pt x="408" y="103"/>
                </a:lnTo>
                <a:lnTo>
                  <a:pt x="410" y="98"/>
                </a:lnTo>
                <a:lnTo>
                  <a:pt x="411" y="93"/>
                </a:lnTo>
                <a:lnTo>
                  <a:pt x="413" y="88"/>
                </a:lnTo>
                <a:lnTo>
                  <a:pt x="414" y="83"/>
                </a:lnTo>
                <a:lnTo>
                  <a:pt x="416" y="78"/>
                </a:lnTo>
                <a:lnTo>
                  <a:pt x="417" y="73"/>
                </a:lnTo>
                <a:lnTo>
                  <a:pt x="419" y="69"/>
                </a:lnTo>
                <a:lnTo>
                  <a:pt x="421" y="64"/>
                </a:lnTo>
                <a:lnTo>
                  <a:pt x="422" y="60"/>
                </a:lnTo>
                <a:lnTo>
                  <a:pt x="424" y="56"/>
                </a:lnTo>
                <a:lnTo>
                  <a:pt x="425" y="52"/>
                </a:lnTo>
                <a:lnTo>
                  <a:pt x="427" y="48"/>
                </a:lnTo>
                <a:lnTo>
                  <a:pt x="428" y="44"/>
                </a:lnTo>
                <a:lnTo>
                  <a:pt x="430" y="40"/>
                </a:lnTo>
                <a:lnTo>
                  <a:pt x="431" y="37"/>
                </a:lnTo>
                <a:lnTo>
                  <a:pt x="433" y="33"/>
                </a:lnTo>
                <a:lnTo>
                  <a:pt x="434" y="30"/>
                </a:lnTo>
                <a:lnTo>
                  <a:pt x="436" y="27"/>
                </a:lnTo>
                <a:lnTo>
                  <a:pt x="437" y="24"/>
                </a:lnTo>
                <a:lnTo>
                  <a:pt x="439" y="21"/>
                </a:lnTo>
                <a:lnTo>
                  <a:pt x="440" y="18"/>
                </a:lnTo>
                <a:lnTo>
                  <a:pt x="442" y="16"/>
                </a:lnTo>
                <a:lnTo>
                  <a:pt x="444" y="13"/>
                </a:lnTo>
                <a:lnTo>
                  <a:pt x="445" y="11"/>
                </a:lnTo>
                <a:lnTo>
                  <a:pt x="447" y="9"/>
                </a:lnTo>
                <a:lnTo>
                  <a:pt x="448" y="8"/>
                </a:lnTo>
                <a:lnTo>
                  <a:pt x="450" y="6"/>
                </a:lnTo>
                <a:lnTo>
                  <a:pt x="451" y="5"/>
                </a:lnTo>
                <a:lnTo>
                  <a:pt x="453" y="4"/>
                </a:lnTo>
                <a:lnTo>
                  <a:pt x="455" y="2"/>
                </a:lnTo>
                <a:lnTo>
                  <a:pt x="456" y="2"/>
                </a:lnTo>
                <a:lnTo>
                  <a:pt x="458" y="1"/>
                </a:lnTo>
                <a:lnTo>
                  <a:pt x="459" y="0"/>
                </a:lnTo>
                <a:lnTo>
                  <a:pt x="461" y="0"/>
                </a:lnTo>
                <a:lnTo>
                  <a:pt x="462" y="0"/>
                </a:lnTo>
                <a:lnTo>
                  <a:pt x="464" y="0"/>
                </a:lnTo>
                <a:lnTo>
                  <a:pt x="465" y="0"/>
                </a:lnTo>
                <a:lnTo>
                  <a:pt x="467" y="1"/>
                </a:lnTo>
                <a:lnTo>
                  <a:pt x="468" y="2"/>
                </a:lnTo>
                <a:lnTo>
                  <a:pt x="470" y="2"/>
                </a:lnTo>
                <a:lnTo>
                  <a:pt x="471" y="4"/>
                </a:lnTo>
                <a:lnTo>
                  <a:pt x="473" y="5"/>
                </a:lnTo>
                <a:lnTo>
                  <a:pt x="474" y="6"/>
                </a:lnTo>
                <a:lnTo>
                  <a:pt x="476" y="8"/>
                </a:lnTo>
                <a:lnTo>
                  <a:pt x="477" y="9"/>
                </a:lnTo>
                <a:lnTo>
                  <a:pt x="479" y="11"/>
                </a:lnTo>
                <a:lnTo>
                  <a:pt x="481" y="13"/>
                </a:lnTo>
                <a:lnTo>
                  <a:pt x="482" y="16"/>
                </a:lnTo>
                <a:lnTo>
                  <a:pt x="484" y="18"/>
                </a:lnTo>
                <a:lnTo>
                  <a:pt x="485" y="21"/>
                </a:lnTo>
                <a:lnTo>
                  <a:pt x="487" y="24"/>
                </a:lnTo>
                <a:lnTo>
                  <a:pt x="488" y="27"/>
                </a:lnTo>
                <a:lnTo>
                  <a:pt x="490" y="30"/>
                </a:lnTo>
                <a:lnTo>
                  <a:pt x="491" y="33"/>
                </a:lnTo>
                <a:lnTo>
                  <a:pt x="493" y="37"/>
                </a:lnTo>
                <a:lnTo>
                  <a:pt x="494" y="40"/>
                </a:lnTo>
                <a:lnTo>
                  <a:pt x="496" y="44"/>
                </a:lnTo>
                <a:lnTo>
                  <a:pt x="497" y="48"/>
                </a:lnTo>
                <a:lnTo>
                  <a:pt x="499" y="52"/>
                </a:lnTo>
                <a:lnTo>
                  <a:pt x="500" y="56"/>
                </a:lnTo>
                <a:lnTo>
                  <a:pt x="502" y="60"/>
                </a:lnTo>
                <a:lnTo>
                  <a:pt x="503" y="64"/>
                </a:lnTo>
                <a:lnTo>
                  <a:pt x="505" y="69"/>
                </a:lnTo>
                <a:lnTo>
                  <a:pt x="507" y="73"/>
                </a:lnTo>
                <a:lnTo>
                  <a:pt x="508" y="78"/>
                </a:lnTo>
                <a:lnTo>
                  <a:pt x="510" y="83"/>
                </a:lnTo>
                <a:lnTo>
                  <a:pt x="511" y="88"/>
                </a:lnTo>
                <a:lnTo>
                  <a:pt x="513" y="93"/>
                </a:lnTo>
                <a:lnTo>
                  <a:pt x="515" y="98"/>
                </a:lnTo>
                <a:lnTo>
                  <a:pt x="516" y="103"/>
                </a:lnTo>
                <a:lnTo>
                  <a:pt x="518" y="108"/>
                </a:lnTo>
                <a:lnTo>
                  <a:pt x="519" y="114"/>
                </a:lnTo>
                <a:lnTo>
                  <a:pt x="521" y="119"/>
                </a:lnTo>
                <a:lnTo>
                  <a:pt x="522" y="125"/>
                </a:lnTo>
                <a:lnTo>
                  <a:pt x="524" y="130"/>
                </a:lnTo>
                <a:lnTo>
                  <a:pt x="525" y="136"/>
                </a:lnTo>
                <a:lnTo>
                  <a:pt x="527" y="142"/>
                </a:lnTo>
                <a:lnTo>
                  <a:pt x="528" y="148"/>
                </a:lnTo>
                <a:lnTo>
                  <a:pt x="530" y="153"/>
                </a:lnTo>
                <a:lnTo>
                  <a:pt x="531" y="159"/>
                </a:lnTo>
                <a:lnTo>
                  <a:pt x="533" y="165"/>
                </a:lnTo>
                <a:lnTo>
                  <a:pt x="534" y="171"/>
                </a:lnTo>
                <a:lnTo>
                  <a:pt x="536" y="177"/>
                </a:lnTo>
                <a:lnTo>
                  <a:pt x="537" y="183"/>
                </a:lnTo>
                <a:lnTo>
                  <a:pt x="539" y="189"/>
                </a:lnTo>
                <a:lnTo>
                  <a:pt x="541" y="195"/>
                </a:lnTo>
                <a:lnTo>
                  <a:pt x="542" y="201"/>
                </a:lnTo>
                <a:lnTo>
                  <a:pt x="544" y="208"/>
                </a:lnTo>
                <a:lnTo>
                  <a:pt x="545" y="214"/>
                </a:lnTo>
                <a:lnTo>
                  <a:pt x="547" y="220"/>
                </a:lnTo>
                <a:lnTo>
                  <a:pt x="548" y="226"/>
                </a:lnTo>
                <a:lnTo>
                  <a:pt x="550" y="232"/>
                </a:lnTo>
                <a:lnTo>
                  <a:pt x="552" y="238"/>
                </a:lnTo>
                <a:lnTo>
                  <a:pt x="553" y="244"/>
                </a:lnTo>
                <a:lnTo>
                  <a:pt x="555" y="250"/>
                </a:lnTo>
                <a:lnTo>
                  <a:pt x="556" y="256"/>
                </a:lnTo>
                <a:lnTo>
                  <a:pt x="558" y="263"/>
                </a:lnTo>
                <a:lnTo>
                  <a:pt x="559" y="269"/>
                </a:lnTo>
                <a:lnTo>
                  <a:pt x="561" y="275"/>
                </a:lnTo>
                <a:lnTo>
                  <a:pt x="562" y="281"/>
                </a:lnTo>
                <a:lnTo>
                  <a:pt x="563" y="287"/>
                </a:lnTo>
                <a:lnTo>
                  <a:pt x="565" y="293"/>
                </a:lnTo>
                <a:lnTo>
                  <a:pt x="567" y="299"/>
                </a:lnTo>
                <a:lnTo>
                  <a:pt x="568" y="305"/>
                </a:lnTo>
                <a:lnTo>
                  <a:pt x="570" y="311"/>
                </a:lnTo>
                <a:lnTo>
                  <a:pt x="571" y="317"/>
                </a:lnTo>
                <a:lnTo>
                  <a:pt x="573" y="323"/>
                </a:lnTo>
                <a:lnTo>
                  <a:pt x="575" y="329"/>
                </a:lnTo>
                <a:lnTo>
                  <a:pt x="576" y="334"/>
                </a:lnTo>
                <a:lnTo>
                  <a:pt x="578" y="340"/>
                </a:lnTo>
                <a:lnTo>
                  <a:pt x="579" y="346"/>
                </a:lnTo>
                <a:lnTo>
                  <a:pt x="581" y="352"/>
                </a:lnTo>
                <a:lnTo>
                  <a:pt x="582" y="358"/>
                </a:lnTo>
                <a:lnTo>
                  <a:pt x="584" y="363"/>
                </a:lnTo>
                <a:lnTo>
                  <a:pt x="585" y="369"/>
                </a:lnTo>
                <a:lnTo>
                  <a:pt x="587" y="375"/>
                </a:lnTo>
                <a:lnTo>
                  <a:pt x="588" y="380"/>
                </a:lnTo>
                <a:lnTo>
                  <a:pt x="590" y="386"/>
                </a:lnTo>
                <a:lnTo>
                  <a:pt x="591" y="391"/>
                </a:lnTo>
                <a:lnTo>
                  <a:pt x="593" y="396"/>
                </a:lnTo>
                <a:lnTo>
                  <a:pt x="594" y="402"/>
                </a:lnTo>
                <a:lnTo>
                  <a:pt x="596" y="407"/>
                </a:lnTo>
                <a:lnTo>
                  <a:pt x="597" y="413"/>
                </a:lnTo>
                <a:lnTo>
                  <a:pt x="599" y="418"/>
                </a:lnTo>
                <a:lnTo>
                  <a:pt x="601" y="423"/>
                </a:lnTo>
                <a:lnTo>
                  <a:pt x="602" y="428"/>
                </a:lnTo>
                <a:lnTo>
                  <a:pt x="604" y="433"/>
                </a:lnTo>
                <a:lnTo>
                  <a:pt x="605" y="438"/>
                </a:lnTo>
                <a:lnTo>
                  <a:pt x="607" y="444"/>
                </a:lnTo>
                <a:lnTo>
                  <a:pt x="608" y="449"/>
                </a:lnTo>
                <a:lnTo>
                  <a:pt x="610" y="453"/>
                </a:lnTo>
                <a:lnTo>
                  <a:pt x="612" y="458"/>
                </a:lnTo>
                <a:lnTo>
                  <a:pt x="613" y="463"/>
                </a:lnTo>
                <a:lnTo>
                  <a:pt x="615" y="468"/>
                </a:lnTo>
                <a:lnTo>
                  <a:pt x="616" y="473"/>
                </a:lnTo>
                <a:lnTo>
                  <a:pt x="618" y="477"/>
                </a:lnTo>
                <a:lnTo>
                  <a:pt x="619" y="482"/>
                </a:lnTo>
                <a:lnTo>
                  <a:pt x="621" y="486"/>
                </a:lnTo>
                <a:lnTo>
                  <a:pt x="622" y="491"/>
                </a:lnTo>
                <a:lnTo>
                  <a:pt x="624" y="496"/>
                </a:lnTo>
                <a:lnTo>
                  <a:pt x="625" y="500"/>
                </a:lnTo>
                <a:lnTo>
                  <a:pt x="627" y="504"/>
                </a:lnTo>
                <a:lnTo>
                  <a:pt x="628" y="509"/>
                </a:lnTo>
                <a:lnTo>
                  <a:pt x="630" y="513"/>
                </a:lnTo>
                <a:lnTo>
                  <a:pt x="631" y="517"/>
                </a:lnTo>
                <a:lnTo>
                  <a:pt x="633" y="522"/>
                </a:lnTo>
                <a:lnTo>
                  <a:pt x="635" y="526"/>
                </a:lnTo>
                <a:lnTo>
                  <a:pt x="636" y="530"/>
                </a:lnTo>
                <a:lnTo>
                  <a:pt x="638" y="534"/>
                </a:lnTo>
                <a:lnTo>
                  <a:pt x="639" y="538"/>
                </a:lnTo>
                <a:lnTo>
                  <a:pt x="641" y="542"/>
                </a:lnTo>
                <a:lnTo>
                  <a:pt x="642" y="546"/>
                </a:lnTo>
                <a:lnTo>
                  <a:pt x="644" y="550"/>
                </a:lnTo>
                <a:lnTo>
                  <a:pt x="645" y="554"/>
                </a:lnTo>
                <a:lnTo>
                  <a:pt x="647" y="558"/>
                </a:lnTo>
                <a:lnTo>
                  <a:pt x="648" y="562"/>
                </a:lnTo>
                <a:lnTo>
                  <a:pt x="650" y="565"/>
                </a:lnTo>
                <a:lnTo>
                  <a:pt x="651" y="569"/>
                </a:lnTo>
                <a:lnTo>
                  <a:pt x="653" y="573"/>
                </a:lnTo>
                <a:lnTo>
                  <a:pt x="654" y="576"/>
                </a:lnTo>
                <a:lnTo>
                  <a:pt x="656" y="580"/>
                </a:lnTo>
                <a:lnTo>
                  <a:pt x="657" y="584"/>
                </a:lnTo>
                <a:lnTo>
                  <a:pt x="659" y="587"/>
                </a:lnTo>
                <a:lnTo>
                  <a:pt x="661" y="590"/>
                </a:lnTo>
                <a:lnTo>
                  <a:pt x="662" y="594"/>
                </a:lnTo>
                <a:lnTo>
                  <a:pt x="664" y="597"/>
                </a:lnTo>
                <a:lnTo>
                  <a:pt x="665" y="601"/>
                </a:lnTo>
                <a:lnTo>
                  <a:pt x="667" y="604"/>
                </a:lnTo>
                <a:lnTo>
                  <a:pt x="668" y="607"/>
                </a:lnTo>
                <a:lnTo>
                  <a:pt x="670" y="610"/>
                </a:lnTo>
                <a:lnTo>
                  <a:pt x="672" y="614"/>
                </a:lnTo>
                <a:lnTo>
                  <a:pt x="673" y="617"/>
                </a:lnTo>
                <a:lnTo>
                  <a:pt x="675" y="620"/>
                </a:lnTo>
                <a:lnTo>
                  <a:pt x="676" y="623"/>
                </a:lnTo>
                <a:lnTo>
                  <a:pt x="678" y="626"/>
                </a:lnTo>
                <a:lnTo>
                  <a:pt x="679" y="629"/>
                </a:lnTo>
                <a:lnTo>
                  <a:pt x="681" y="632"/>
                </a:lnTo>
                <a:lnTo>
                  <a:pt x="682" y="635"/>
                </a:lnTo>
                <a:lnTo>
                  <a:pt x="684" y="638"/>
                </a:lnTo>
                <a:lnTo>
                  <a:pt x="685" y="641"/>
                </a:lnTo>
                <a:lnTo>
                  <a:pt x="687" y="643"/>
                </a:lnTo>
                <a:lnTo>
                  <a:pt x="688" y="646"/>
                </a:lnTo>
                <a:lnTo>
                  <a:pt x="690" y="649"/>
                </a:lnTo>
                <a:lnTo>
                  <a:pt x="691" y="652"/>
                </a:lnTo>
                <a:lnTo>
                  <a:pt x="693" y="654"/>
                </a:lnTo>
                <a:lnTo>
                  <a:pt x="695" y="657"/>
                </a:lnTo>
                <a:lnTo>
                  <a:pt x="696" y="660"/>
                </a:lnTo>
                <a:lnTo>
                  <a:pt x="698" y="662"/>
                </a:lnTo>
                <a:lnTo>
                  <a:pt x="699" y="665"/>
                </a:lnTo>
                <a:lnTo>
                  <a:pt x="701" y="668"/>
                </a:lnTo>
                <a:lnTo>
                  <a:pt x="702" y="670"/>
                </a:lnTo>
                <a:lnTo>
                  <a:pt x="704" y="672"/>
                </a:lnTo>
                <a:lnTo>
                  <a:pt x="706" y="675"/>
                </a:lnTo>
                <a:lnTo>
                  <a:pt x="707" y="677"/>
                </a:lnTo>
                <a:lnTo>
                  <a:pt x="708" y="680"/>
                </a:lnTo>
                <a:lnTo>
                  <a:pt x="710" y="682"/>
                </a:lnTo>
                <a:lnTo>
                  <a:pt x="711" y="684"/>
                </a:lnTo>
                <a:lnTo>
                  <a:pt x="713" y="687"/>
                </a:lnTo>
                <a:lnTo>
                  <a:pt x="714" y="689"/>
                </a:lnTo>
                <a:lnTo>
                  <a:pt x="716" y="691"/>
                </a:lnTo>
                <a:lnTo>
                  <a:pt x="717" y="694"/>
                </a:lnTo>
                <a:lnTo>
                  <a:pt x="719" y="696"/>
                </a:lnTo>
                <a:lnTo>
                  <a:pt x="721" y="698"/>
                </a:lnTo>
                <a:lnTo>
                  <a:pt x="722" y="700"/>
                </a:lnTo>
                <a:lnTo>
                  <a:pt x="724" y="702"/>
                </a:lnTo>
                <a:lnTo>
                  <a:pt x="725" y="704"/>
                </a:lnTo>
                <a:lnTo>
                  <a:pt x="727" y="706"/>
                </a:lnTo>
                <a:lnTo>
                  <a:pt x="728" y="708"/>
                </a:lnTo>
                <a:lnTo>
                  <a:pt x="730" y="710"/>
                </a:lnTo>
                <a:lnTo>
                  <a:pt x="732" y="712"/>
                </a:lnTo>
                <a:lnTo>
                  <a:pt x="733" y="714"/>
                </a:lnTo>
                <a:lnTo>
                  <a:pt x="735" y="716"/>
                </a:lnTo>
                <a:lnTo>
                  <a:pt x="736" y="719"/>
                </a:lnTo>
                <a:lnTo>
                  <a:pt x="738" y="721"/>
                </a:lnTo>
                <a:lnTo>
                  <a:pt x="739" y="722"/>
                </a:lnTo>
                <a:lnTo>
                  <a:pt x="741" y="724"/>
                </a:lnTo>
                <a:lnTo>
                  <a:pt x="742" y="726"/>
                </a:lnTo>
                <a:lnTo>
                  <a:pt x="744" y="728"/>
                </a:lnTo>
                <a:lnTo>
                  <a:pt x="745" y="730"/>
                </a:lnTo>
                <a:lnTo>
                  <a:pt x="747" y="732"/>
                </a:lnTo>
                <a:lnTo>
                  <a:pt x="748" y="733"/>
                </a:lnTo>
                <a:lnTo>
                  <a:pt x="750" y="735"/>
                </a:lnTo>
                <a:lnTo>
                  <a:pt x="751" y="737"/>
                </a:lnTo>
                <a:lnTo>
                  <a:pt x="753" y="738"/>
                </a:lnTo>
                <a:lnTo>
                  <a:pt x="755" y="740"/>
                </a:lnTo>
                <a:lnTo>
                  <a:pt x="756" y="742"/>
                </a:lnTo>
                <a:lnTo>
                  <a:pt x="758" y="743"/>
                </a:lnTo>
                <a:lnTo>
                  <a:pt x="759" y="745"/>
                </a:lnTo>
                <a:lnTo>
                  <a:pt x="761" y="747"/>
                </a:lnTo>
                <a:lnTo>
                  <a:pt x="762" y="748"/>
                </a:lnTo>
                <a:lnTo>
                  <a:pt x="764" y="750"/>
                </a:lnTo>
                <a:lnTo>
                  <a:pt x="766" y="752"/>
                </a:lnTo>
                <a:lnTo>
                  <a:pt x="767" y="753"/>
                </a:lnTo>
                <a:lnTo>
                  <a:pt x="769" y="755"/>
                </a:lnTo>
                <a:lnTo>
                  <a:pt x="770" y="756"/>
                </a:lnTo>
                <a:lnTo>
                  <a:pt x="772" y="758"/>
                </a:lnTo>
                <a:lnTo>
                  <a:pt x="773" y="759"/>
                </a:lnTo>
                <a:lnTo>
                  <a:pt x="775" y="761"/>
                </a:lnTo>
                <a:lnTo>
                  <a:pt x="776" y="762"/>
                </a:lnTo>
                <a:lnTo>
                  <a:pt x="778" y="763"/>
                </a:lnTo>
                <a:lnTo>
                  <a:pt x="779" y="765"/>
                </a:lnTo>
                <a:lnTo>
                  <a:pt x="781" y="766"/>
                </a:lnTo>
                <a:lnTo>
                  <a:pt x="782" y="768"/>
                </a:lnTo>
                <a:lnTo>
                  <a:pt x="784" y="769"/>
                </a:lnTo>
                <a:lnTo>
                  <a:pt x="785" y="770"/>
                </a:lnTo>
                <a:lnTo>
                  <a:pt x="787" y="772"/>
                </a:lnTo>
                <a:lnTo>
                  <a:pt x="788" y="773"/>
                </a:lnTo>
                <a:lnTo>
                  <a:pt x="790" y="774"/>
                </a:lnTo>
                <a:lnTo>
                  <a:pt x="792" y="776"/>
                </a:lnTo>
                <a:lnTo>
                  <a:pt x="793" y="777"/>
                </a:lnTo>
                <a:lnTo>
                  <a:pt x="795" y="778"/>
                </a:lnTo>
                <a:lnTo>
                  <a:pt x="796" y="780"/>
                </a:lnTo>
                <a:lnTo>
                  <a:pt x="798" y="781"/>
                </a:lnTo>
                <a:lnTo>
                  <a:pt x="799" y="782"/>
                </a:lnTo>
                <a:lnTo>
                  <a:pt x="801" y="783"/>
                </a:lnTo>
                <a:lnTo>
                  <a:pt x="802" y="785"/>
                </a:lnTo>
                <a:lnTo>
                  <a:pt x="804" y="786"/>
                </a:lnTo>
                <a:lnTo>
                  <a:pt x="805" y="787"/>
                </a:lnTo>
                <a:lnTo>
                  <a:pt x="807" y="788"/>
                </a:lnTo>
                <a:lnTo>
                  <a:pt x="808" y="789"/>
                </a:lnTo>
                <a:lnTo>
                  <a:pt x="810" y="790"/>
                </a:lnTo>
                <a:lnTo>
                  <a:pt x="811" y="792"/>
                </a:lnTo>
                <a:lnTo>
                  <a:pt x="813" y="793"/>
                </a:lnTo>
                <a:lnTo>
                  <a:pt x="815" y="794"/>
                </a:lnTo>
                <a:lnTo>
                  <a:pt x="816" y="795"/>
                </a:lnTo>
                <a:lnTo>
                  <a:pt x="818" y="796"/>
                </a:lnTo>
                <a:lnTo>
                  <a:pt x="819" y="797"/>
                </a:lnTo>
                <a:lnTo>
                  <a:pt x="821" y="798"/>
                </a:lnTo>
                <a:lnTo>
                  <a:pt x="822" y="799"/>
                </a:lnTo>
                <a:lnTo>
                  <a:pt x="824" y="800"/>
                </a:lnTo>
                <a:lnTo>
                  <a:pt x="826" y="801"/>
                </a:lnTo>
                <a:lnTo>
                  <a:pt x="827" y="802"/>
                </a:lnTo>
                <a:lnTo>
                  <a:pt x="829" y="803"/>
                </a:lnTo>
                <a:lnTo>
                  <a:pt x="830" y="804"/>
                </a:lnTo>
                <a:lnTo>
                  <a:pt x="832" y="805"/>
                </a:lnTo>
                <a:lnTo>
                  <a:pt x="833" y="806"/>
                </a:lnTo>
                <a:lnTo>
                  <a:pt x="835" y="807"/>
                </a:lnTo>
                <a:lnTo>
                  <a:pt x="836" y="808"/>
                </a:lnTo>
                <a:lnTo>
                  <a:pt x="838" y="809"/>
                </a:lnTo>
                <a:lnTo>
                  <a:pt x="839" y="810"/>
                </a:lnTo>
                <a:lnTo>
                  <a:pt x="841" y="811"/>
                </a:lnTo>
                <a:lnTo>
                  <a:pt x="842" y="812"/>
                </a:lnTo>
                <a:lnTo>
                  <a:pt x="844" y="813"/>
                </a:lnTo>
                <a:lnTo>
                  <a:pt x="845" y="814"/>
                </a:lnTo>
                <a:lnTo>
                  <a:pt x="847" y="815"/>
                </a:lnTo>
                <a:lnTo>
                  <a:pt x="848" y="816"/>
                </a:lnTo>
                <a:lnTo>
                  <a:pt x="850" y="816"/>
                </a:lnTo>
                <a:lnTo>
                  <a:pt x="852" y="818"/>
                </a:lnTo>
                <a:lnTo>
                  <a:pt x="853" y="818"/>
                </a:lnTo>
                <a:lnTo>
                  <a:pt x="855" y="819"/>
                </a:lnTo>
                <a:lnTo>
                  <a:pt x="856" y="820"/>
                </a:lnTo>
                <a:lnTo>
                  <a:pt x="858" y="821"/>
                </a:lnTo>
                <a:lnTo>
                  <a:pt x="859" y="822"/>
                </a:lnTo>
                <a:lnTo>
                  <a:pt x="861" y="823"/>
                </a:lnTo>
                <a:lnTo>
                  <a:pt x="862" y="823"/>
                </a:lnTo>
                <a:lnTo>
                  <a:pt x="864" y="824"/>
                </a:lnTo>
                <a:lnTo>
                  <a:pt x="865" y="825"/>
                </a:lnTo>
                <a:lnTo>
                  <a:pt x="867" y="826"/>
                </a:lnTo>
                <a:lnTo>
                  <a:pt x="868" y="827"/>
                </a:lnTo>
                <a:lnTo>
                  <a:pt x="870" y="827"/>
                </a:lnTo>
                <a:lnTo>
                  <a:pt x="871" y="828"/>
                </a:lnTo>
                <a:lnTo>
                  <a:pt x="873" y="829"/>
                </a:lnTo>
                <a:lnTo>
                  <a:pt x="875" y="829"/>
                </a:lnTo>
                <a:lnTo>
                  <a:pt x="876" y="830"/>
                </a:lnTo>
                <a:lnTo>
                  <a:pt x="878" y="831"/>
                </a:lnTo>
                <a:lnTo>
                  <a:pt x="879" y="832"/>
                </a:lnTo>
                <a:lnTo>
                  <a:pt x="881" y="833"/>
                </a:lnTo>
                <a:lnTo>
                  <a:pt x="882" y="834"/>
                </a:lnTo>
                <a:lnTo>
                  <a:pt x="884" y="834"/>
                </a:lnTo>
                <a:lnTo>
                  <a:pt x="886" y="835"/>
                </a:lnTo>
                <a:lnTo>
                  <a:pt x="887" y="836"/>
                </a:lnTo>
                <a:lnTo>
                  <a:pt x="889" y="836"/>
                </a:lnTo>
                <a:lnTo>
                  <a:pt x="890" y="837"/>
                </a:lnTo>
                <a:lnTo>
                  <a:pt x="892" y="838"/>
                </a:lnTo>
                <a:lnTo>
                  <a:pt x="893" y="838"/>
                </a:lnTo>
                <a:lnTo>
                  <a:pt x="895" y="839"/>
                </a:lnTo>
                <a:lnTo>
                  <a:pt x="896" y="840"/>
                </a:lnTo>
                <a:lnTo>
                  <a:pt x="898" y="840"/>
                </a:lnTo>
                <a:lnTo>
                  <a:pt x="899" y="841"/>
                </a:lnTo>
                <a:lnTo>
                  <a:pt x="901" y="842"/>
                </a:lnTo>
                <a:lnTo>
                  <a:pt x="902" y="842"/>
                </a:lnTo>
                <a:lnTo>
                  <a:pt x="904" y="843"/>
                </a:lnTo>
                <a:lnTo>
                  <a:pt x="905" y="843"/>
                </a:lnTo>
                <a:lnTo>
                  <a:pt x="907" y="844"/>
                </a:lnTo>
                <a:lnTo>
                  <a:pt x="908" y="845"/>
                </a:lnTo>
                <a:lnTo>
                  <a:pt x="910" y="845"/>
                </a:lnTo>
                <a:lnTo>
                  <a:pt x="912" y="846"/>
                </a:lnTo>
                <a:lnTo>
                  <a:pt x="913" y="847"/>
                </a:lnTo>
                <a:lnTo>
                  <a:pt x="915" y="847"/>
                </a:lnTo>
                <a:lnTo>
                  <a:pt x="916" y="848"/>
                </a:lnTo>
                <a:lnTo>
                  <a:pt x="918" y="848"/>
                </a:lnTo>
                <a:lnTo>
                  <a:pt x="920" y="849"/>
                </a:lnTo>
                <a:lnTo>
                  <a:pt x="921" y="849"/>
                </a:lnTo>
                <a:lnTo>
                  <a:pt x="923" y="850"/>
                </a:lnTo>
                <a:lnTo>
                  <a:pt x="924" y="851"/>
                </a:lnTo>
              </a:path>
            </a:pathLst>
          </a:custGeom>
          <a:noFill/>
          <a:ln w="12700" cap="rnd" cmpd="sng">
            <a:solidFill>
              <a:srgbClr val="9933FF"/>
            </a:solidFill>
            <a:prstDash val="solid"/>
            <a:round/>
            <a:headEnd type="none" w="sm" len="sm"/>
            <a:tailEnd type="none" w="sm" len="sm"/>
          </a:ln>
        </p:spPr>
        <p:txBody>
          <a:bodyPr/>
          <a:lstStyle/>
          <a:p>
            <a:endParaRPr lang="en-US"/>
          </a:p>
        </p:txBody>
      </p:sp>
      <p:sp>
        <p:nvSpPr>
          <p:cNvPr id="43018" name="Rectangle 10"/>
          <p:cNvSpPr>
            <a:spLocks noChangeArrowheads="1"/>
          </p:cNvSpPr>
          <p:nvPr/>
        </p:nvSpPr>
        <p:spPr bwMode="auto">
          <a:xfrm>
            <a:off x="2438400" y="838200"/>
            <a:ext cx="4170363" cy="457200"/>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9933FF"/>
                </a:solidFill>
              </a:rPr>
              <a:t>Molecular Channel at 355 nm</a:t>
            </a:r>
            <a:endParaRPr lang="en-US" sz="2400">
              <a:solidFill>
                <a:srgbClr val="800000"/>
              </a:solidFill>
            </a:endParaRPr>
          </a:p>
        </p:txBody>
      </p:sp>
      <p:sp>
        <p:nvSpPr>
          <p:cNvPr id="43019" name="Line 11"/>
          <p:cNvSpPr>
            <a:spLocks noChangeShapeType="1"/>
          </p:cNvSpPr>
          <p:nvPr/>
        </p:nvSpPr>
        <p:spPr bwMode="auto">
          <a:xfrm>
            <a:off x="3733800" y="2590800"/>
            <a:ext cx="838200" cy="152400"/>
          </a:xfrm>
          <a:prstGeom prst="line">
            <a:avLst/>
          </a:prstGeom>
          <a:noFill/>
          <a:ln w="9525">
            <a:solidFill>
              <a:schemeClr val="tx1"/>
            </a:solidFill>
            <a:round/>
            <a:headEnd/>
            <a:tailEnd type="triangle" w="med" len="med"/>
          </a:ln>
        </p:spPr>
        <p:txBody>
          <a:bodyPr/>
          <a:lstStyle/>
          <a:p>
            <a:endParaRPr lang="en-US"/>
          </a:p>
        </p:txBody>
      </p:sp>
      <p:sp>
        <p:nvSpPr>
          <p:cNvPr id="43020" name="Line 12"/>
          <p:cNvSpPr>
            <a:spLocks noChangeShapeType="1"/>
          </p:cNvSpPr>
          <p:nvPr/>
        </p:nvSpPr>
        <p:spPr bwMode="auto">
          <a:xfrm flipV="1">
            <a:off x="5486400" y="4495800"/>
            <a:ext cx="609600" cy="533400"/>
          </a:xfrm>
          <a:prstGeom prst="line">
            <a:avLst/>
          </a:prstGeom>
          <a:noFill/>
          <a:ln w="9525">
            <a:solidFill>
              <a:schemeClr val="tx1"/>
            </a:solidFill>
            <a:round/>
            <a:headEnd/>
            <a:tailEnd type="triangle" w="med" len="med"/>
          </a:ln>
        </p:spPr>
        <p:txBody>
          <a:bodyPr/>
          <a:lstStyle/>
          <a:p>
            <a:endParaRPr lang="en-US"/>
          </a:p>
        </p:txBody>
      </p:sp>
      <p:sp>
        <p:nvSpPr>
          <p:cNvPr id="43021" name="Rectangle 13"/>
          <p:cNvSpPr>
            <a:spLocks noChangeArrowheads="1"/>
          </p:cNvSpPr>
          <p:nvPr/>
        </p:nvSpPr>
        <p:spPr bwMode="auto">
          <a:xfrm>
            <a:off x="1066800" y="3124200"/>
            <a:ext cx="1676400" cy="366713"/>
          </a:xfrm>
          <a:prstGeom prst="rect">
            <a:avLst/>
          </a:prstGeom>
          <a:noFill/>
          <a:ln w="9525">
            <a:noFill/>
            <a:miter lim="800000"/>
            <a:headEnd/>
            <a:tailEnd/>
          </a:ln>
        </p:spPr>
        <p:txBody>
          <a:bodyPr lIns="92075" tIns="46038" rIns="92075" bIns="46038">
            <a:spAutoFit/>
          </a:bodyPr>
          <a:lstStyle/>
          <a:p>
            <a:pPr eaLnBrk="0" hangingPunct="0"/>
            <a:r>
              <a:rPr lang="en-US">
                <a:solidFill>
                  <a:srgbClr val="000000"/>
                </a:solidFill>
              </a:rPr>
              <a:t>Edge Filter 1</a:t>
            </a:r>
          </a:p>
        </p:txBody>
      </p:sp>
      <p:sp>
        <p:nvSpPr>
          <p:cNvPr id="43022" name="Rectangle 14"/>
          <p:cNvSpPr>
            <a:spLocks noChangeArrowheads="1"/>
          </p:cNvSpPr>
          <p:nvPr/>
        </p:nvSpPr>
        <p:spPr bwMode="auto">
          <a:xfrm>
            <a:off x="6248400" y="3138488"/>
            <a:ext cx="1676400" cy="366712"/>
          </a:xfrm>
          <a:prstGeom prst="rect">
            <a:avLst/>
          </a:prstGeom>
          <a:noFill/>
          <a:ln w="9525">
            <a:noFill/>
            <a:miter lim="800000"/>
            <a:headEnd/>
            <a:tailEnd/>
          </a:ln>
        </p:spPr>
        <p:txBody>
          <a:bodyPr lIns="92075" tIns="46038" rIns="92075" bIns="46038">
            <a:spAutoFit/>
          </a:bodyPr>
          <a:lstStyle/>
          <a:p>
            <a:pPr eaLnBrk="0" hangingPunct="0"/>
            <a:r>
              <a:rPr lang="en-US">
                <a:solidFill>
                  <a:srgbClr val="000000"/>
                </a:solidFill>
              </a:rPr>
              <a:t>Edge Filter 2</a:t>
            </a:r>
          </a:p>
        </p:txBody>
      </p:sp>
      <p:sp>
        <p:nvSpPr>
          <p:cNvPr id="43023" name="Freeform 15"/>
          <p:cNvSpPr>
            <a:spLocks/>
          </p:cNvSpPr>
          <p:nvPr/>
        </p:nvSpPr>
        <p:spPr bwMode="auto">
          <a:xfrm>
            <a:off x="6248400" y="3673475"/>
            <a:ext cx="1695450" cy="1600200"/>
          </a:xfrm>
          <a:custGeom>
            <a:avLst/>
            <a:gdLst>
              <a:gd name="T0" fmla="*/ 2147483647 w 925"/>
              <a:gd name="T1" fmla="*/ 2147483647 h 852"/>
              <a:gd name="T2" fmla="*/ 2147483647 w 925"/>
              <a:gd name="T3" fmla="*/ 2147483647 h 852"/>
              <a:gd name="T4" fmla="*/ 2147483647 w 925"/>
              <a:gd name="T5" fmla="*/ 2147483647 h 852"/>
              <a:gd name="T6" fmla="*/ 2147483647 w 925"/>
              <a:gd name="T7" fmla="*/ 2147483647 h 852"/>
              <a:gd name="T8" fmla="*/ 2147483647 w 925"/>
              <a:gd name="T9" fmla="*/ 2147483647 h 852"/>
              <a:gd name="T10" fmla="*/ 2147483647 w 925"/>
              <a:gd name="T11" fmla="*/ 2147483647 h 852"/>
              <a:gd name="T12" fmla="*/ 2147483647 w 925"/>
              <a:gd name="T13" fmla="*/ 2147483647 h 852"/>
              <a:gd name="T14" fmla="*/ 2147483647 w 925"/>
              <a:gd name="T15" fmla="*/ 2147483647 h 852"/>
              <a:gd name="T16" fmla="*/ 2147483647 w 925"/>
              <a:gd name="T17" fmla="*/ 2147483647 h 852"/>
              <a:gd name="T18" fmla="*/ 2147483647 w 925"/>
              <a:gd name="T19" fmla="*/ 2147483647 h 852"/>
              <a:gd name="T20" fmla="*/ 2147483647 w 925"/>
              <a:gd name="T21" fmla="*/ 2147483647 h 852"/>
              <a:gd name="T22" fmla="*/ 2147483647 w 925"/>
              <a:gd name="T23" fmla="*/ 2147483647 h 852"/>
              <a:gd name="T24" fmla="*/ 2147483647 w 925"/>
              <a:gd name="T25" fmla="*/ 2147483647 h 852"/>
              <a:gd name="T26" fmla="*/ 2147483647 w 925"/>
              <a:gd name="T27" fmla="*/ 2147483647 h 852"/>
              <a:gd name="T28" fmla="*/ 2147483647 w 925"/>
              <a:gd name="T29" fmla="*/ 2147483647 h 852"/>
              <a:gd name="T30" fmla="*/ 2147483647 w 925"/>
              <a:gd name="T31" fmla="*/ 2147483647 h 852"/>
              <a:gd name="T32" fmla="*/ 2147483647 w 925"/>
              <a:gd name="T33" fmla="*/ 2147483647 h 852"/>
              <a:gd name="T34" fmla="*/ 2147483647 w 925"/>
              <a:gd name="T35" fmla="*/ 2147483647 h 852"/>
              <a:gd name="T36" fmla="*/ 2147483647 w 925"/>
              <a:gd name="T37" fmla="*/ 2147483647 h 852"/>
              <a:gd name="T38" fmla="*/ 2147483647 w 925"/>
              <a:gd name="T39" fmla="*/ 2147483647 h 852"/>
              <a:gd name="T40" fmla="*/ 2147483647 w 925"/>
              <a:gd name="T41" fmla="*/ 2147483647 h 852"/>
              <a:gd name="T42" fmla="*/ 2147483647 w 925"/>
              <a:gd name="T43" fmla="*/ 2147483647 h 852"/>
              <a:gd name="T44" fmla="*/ 2147483647 w 925"/>
              <a:gd name="T45" fmla="*/ 2147483647 h 852"/>
              <a:gd name="T46" fmla="*/ 2147483647 w 925"/>
              <a:gd name="T47" fmla="*/ 2147483647 h 852"/>
              <a:gd name="T48" fmla="*/ 2147483647 w 925"/>
              <a:gd name="T49" fmla="*/ 2147483647 h 852"/>
              <a:gd name="T50" fmla="*/ 2147483647 w 925"/>
              <a:gd name="T51" fmla="*/ 2147483647 h 852"/>
              <a:gd name="T52" fmla="*/ 2147483647 w 925"/>
              <a:gd name="T53" fmla="*/ 2147483647 h 852"/>
              <a:gd name="T54" fmla="*/ 2147483647 w 925"/>
              <a:gd name="T55" fmla="*/ 2147483647 h 852"/>
              <a:gd name="T56" fmla="*/ 2147483647 w 925"/>
              <a:gd name="T57" fmla="*/ 2147483647 h 852"/>
              <a:gd name="T58" fmla="*/ 2147483647 w 925"/>
              <a:gd name="T59" fmla="*/ 0 h 852"/>
              <a:gd name="T60" fmla="*/ 2147483647 w 925"/>
              <a:gd name="T61" fmla="*/ 2147483647 h 852"/>
              <a:gd name="T62" fmla="*/ 2147483647 w 925"/>
              <a:gd name="T63" fmla="*/ 2147483647 h 852"/>
              <a:gd name="T64" fmla="*/ 2147483647 w 925"/>
              <a:gd name="T65" fmla="*/ 2147483647 h 852"/>
              <a:gd name="T66" fmla="*/ 2147483647 w 925"/>
              <a:gd name="T67" fmla="*/ 2147483647 h 852"/>
              <a:gd name="T68" fmla="*/ 2147483647 w 925"/>
              <a:gd name="T69" fmla="*/ 2147483647 h 852"/>
              <a:gd name="T70" fmla="*/ 2147483647 w 925"/>
              <a:gd name="T71" fmla="*/ 2147483647 h 852"/>
              <a:gd name="T72" fmla="*/ 2147483647 w 925"/>
              <a:gd name="T73" fmla="*/ 2147483647 h 852"/>
              <a:gd name="T74" fmla="*/ 2147483647 w 925"/>
              <a:gd name="T75" fmla="*/ 2147483647 h 852"/>
              <a:gd name="T76" fmla="*/ 2147483647 w 925"/>
              <a:gd name="T77" fmla="*/ 2147483647 h 852"/>
              <a:gd name="T78" fmla="*/ 2147483647 w 925"/>
              <a:gd name="T79" fmla="*/ 2147483647 h 852"/>
              <a:gd name="T80" fmla="*/ 2147483647 w 925"/>
              <a:gd name="T81" fmla="*/ 2147483647 h 852"/>
              <a:gd name="T82" fmla="*/ 2147483647 w 925"/>
              <a:gd name="T83" fmla="*/ 2147483647 h 852"/>
              <a:gd name="T84" fmla="*/ 2147483647 w 925"/>
              <a:gd name="T85" fmla="*/ 2147483647 h 852"/>
              <a:gd name="T86" fmla="*/ 2147483647 w 925"/>
              <a:gd name="T87" fmla="*/ 2147483647 h 852"/>
              <a:gd name="T88" fmla="*/ 2147483647 w 925"/>
              <a:gd name="T89" fmla="*/ 2147483647 h 852"/>
              <a:gd name="T90" fmla="*/ 2147483647 w 925"/>
              <a:gd name="T91" fmla="*/ 2147483647 h 852"/>
              <a:gd name="T92" fmla="*/ 2147483647 w 925"/>
              <a:gd name="T93" fmla="*/ 2147483647 h 852"/>
              <a:gd name="T94" fmla="*/ 2147483647 w 925"/>
              <a:gd name="T95" fmla="*/ 2147483647 h 852"/>
              <a:gd name="T96" fmla="*/ 2147483647 w 925"/>
              <a:gd name="T97" fmla="*/ 2147483647 h 852"/>
              <a:gd name="T98" fmla="*/ 2147483647 w 925"/>
              <a:gd name="T99" fmla="*/ 2147483647 h 852"/>
              <a:gd name="T100" fmla="*/ 2147483647 w 925"/>
              <a:gd name="T101" fmla="*/ 2147483647 h 852"/>
              <a:gd name="T102" fmla="*/ 2147483647 w 925"/>
              <a:gd name="T103" fmla="*/ 2147483647 h 852"/>
              <a:gd name="T104" fmla="*/ 2147483647 w 925"/>
              <a:gd name="T105" fmla="*/ 2147483647 h 852"/>
              <a:gd name="T106" fmla="*/ 2147483647 w 925"/>
              <a:gd name="T107" fmla="*/ 2147483647 h 852"/>
              <a:gd name="T108" fmla="*/ 2147483647 w 925"/>
              <a:gd name="T109" fmla="*/ 2147483647 h 852"/>
              <a:gd name="T110" fmla="*/ 2147483647 w 925"/>
              <a:gd name="T111" fmla="*/ 2147483647 h 852"/>
              <a:gd name="T112" fmla="*/ 2147483647 w 925"/>
              <a:gd name="T113" fmla="*/ 2147483647 h 852"/>
              <a:gd name="T114" fmla="*/ 2147483647 w 925"/>
              <a:gd name="T115" fmla="*/ 2147483647 h 852"/>
              <a:gd name="T116" fmla="*/ 2147483647 w 925"/>
              <a:gd name="T117" fmla="*/ 2147483647 h 852"/>
              <a:gd name="T118" fmla="*/ 2147483647 w 925"/>
              <a:gd name="T119" fmla="*/ 2147483647 h 8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5"/>
              <a:gd name="T181" fmla="*/ 0 h 852"/>
              <a:gd name="T182" fmla="*/ 925 w 925"/>
              <a:gd name="T183" fmla="*/ 852 h 8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5" h="852">
                <a:moveTo>
                  <a:pt x="0" y="851"/>
                </a:moveTo>
                <a:lnTo>
                  <a:pt x="2" y="850"/>
                </a:lnTo>
                <a:lnTo>
                  <a:pt x="3" y="849"/>
                </a:lnTo>
                <a:lnTo>
                  <a:pt x="5" y="849"/>
                </a:lnTo>
                <a:lnTo>
                  <a:pt x="6" y="848"/>
                </a:lnTo>
                <a:lnTo>
                  <a:pt x="8" y="848"/>
                </a:lnTo>
                <a:lnTo>
                  <a:pt x="9" y="847"/>
                </a:lnTo>
                <a:lnTo>
                  <a:pt x="11" y="847"/>
                </a:lnTo>
                <a:lnTo>
                  <a:pt x="12" y="846"/>
                </a:lnTo>
                <a:lnTo>
                  <a:pt x="14" y="845"/>
                </a:lnTo>
                <a:lnTo>
                  <a:pt x="16" y="845"/>
                </a:lnTo>
                <a:lnTo>
                  <a:pt x="17" y="844"/>
                </a:lnTo>
                <a:lnTo>
                  <a:pt x="19" y="843"/>
                </a:lnTo>
                <a:lnTo>
                  <a:pt x="20" y="843"/>
                </a:lnTo>
                <a:lnTo>
                  <a:pt x="22" y="842"/>
                </a:lnTo>
                <a:lnTo>
                  <a:pt x="24" y="842"/>
                </a:lnTo>
                <a:lnTo>
                  <a:pt x="25" y="841"/>
                </a:lnTo>
                <a:lnTo>
                  <a:pt x="27" y="840"/>
                </a:lnTo>
                <a:lnTo>
                  <a:pt x="28" y="840"/>
                </a:lnTo>
                <a:lnTo>
                  <a:pt x="30" y="839"/>
                </a:lnTo>
                <a:lnTo>
                  <a:pt x="31" y="838"/>
                </a:lnTo>
                <a:lnTo>
                  <a:pt x="33" y="838"/>
                </a:lnTo>
                <a:lnTo>
                  <a:pt x="34" y="837"/>
                </a:lnTo>
                <a:lnTo>
                  <a:pt x="36" y="836"/>
                </a:lnTo>
                <a:lnTo>
                  <a:pt x="37" y="836"/>
                </a:lnTo>
                <a:lnTo>
                  <a:pt x="39" y="835"/>
                </a:lnTo>
                <a:lnTo>
                  <a:pt x="40" y="834"/>
                </a:lnTo>
                <a:lnTo>
                  <a:pt x="42" y="834"/>
                </a:lnTo>
                <a:lnTo>
                  <a:pt x="43" y="833"/>
                </a:lnTo>
                <a:lnTo>
                  <a:pt x="45" y="832"/>
                </a:lnTo>
                <a:lnTo>
                  <a:pt x="46" y="831"/>
                </a:lnTo>
                <a:lnTo>
                  <a:pt x="48" y="830"/>
                </a:lnTo>
                <a:lnTo>
                  <a:pt x="50" y="829"/>
                </a:lnTo>
                <a:lnTo>
                  <a:pt x="51" y="829"/>
                </a:lnTo>
                <a:lnTo>
                  <a:pt x="53" y="828"/>
                </a:lnTo>
                <a:lnTo>
                  <a:pt x="54" y="827"/>
                </a:lnTo>
                <a:lnTo>
                  <a:pt x="56" y="827"/>
                </a:lnTo>
                <a:lnTo>
                  <a:pt x="57" y="826"/>
                </a:lnTo>
                <a:lnTo>
                  <a:pt x="59" y="825"/>
                </a:lnTo>
                <a:lnTo>
                  <a:pt x="60" y="824"/>
                </a:lnTo>
                <a:lnTo>
                  <a:pt x="62" y="823"/>
                </a:lnTo>
                <a:lnTo>
                  <a:pt x="63" y="823"/>
                </a:lnTo>
                <a:lnTo>
                  <a:pt x="65" y="822"/>
                </a:lnTo>
                <a:lnTo>
                  <a:pt x="66" y="821"/>
                </a:lnTo>
                <a:lnTo>
                  <a:pt x="68" y="820"/>
                </a:lnTo>
                <a:lnTo>
                  <a:pt x="69" y="819"/>
                </a:lnTo>
                <a:lnTo>
                  <a:pt x="71" y="818"/>
                </a:lnTo>
                <a:lnTo>
                  <a:pt x="72" y="818"/>
                </a:lnTo>
                <a:lnTo>
                  <a:pt x="74" y="816"/>
                </a:lnTo>
                <a:lnTo>
                  <a:pt x="76" y="816"/>
                </a:lnTo>
                <a:lnTo>
                  <a:pt x="77" y="815"/>
                </a:lnTo>
                <a:lnTo>
                  <a:pt x="79" y="814"/>
                </a:lnTo>
                <a:lnTo>
                  <a:pt x="80" y="813"/>
                </a:lnTo>
                <a:lnTo>
                  <a:pt x="82" y="812"/>
                </a:lnTo>
                <a:lnTo>
                  <a:pt x="84" y="811"/>
                </a:lnTo>
                <a:lnTo>
                  <a:pt x="85" y="810"/>
                </a:lnTo>
                <a:lnTo>
                  <a:pt x="87" y="809"/>
                </a:lnTo>
                <a:lnTo>
                  <a:pt x="88" y="808"/>
                </a:lnTo>
                <a:lnTo>
                  <a:pt x="90" y="807"/>
                </a:lnTo>
                <a:lnTo>
                  <a:pt x="91" y="806"/>
                </a:lnTo>
                <a:lnTo>
                  <a:pt x="93" y="805"/>
                </a:lnTo>
                <a:lnTo>
                  <a:pt x="94" y="804"/>
                </a:lnTo>
                <a:lnTo>
                  <a:pt x="96" y="803"/>
                </a:lnTo>
                <a:lnTo>
                  <a:pt x="97" y="802"/>
                </a:lnTo>
                <a:lnTo>
                  <a:pt x="99" y="801"/>
                </a:lnTo>
                <a:lnTo>
                  <a:pt x="100" y="800"/>
                </a:lnTo>
                <a:lnTo>
                  <a:pt x="102" y="799"/>
                </a:lnTo>
                <a:lnTo>
                  <a:pt x="103" y="798"/>
                </a:lnTo>
                <a:lnTo>
                  <a:pt x="105" y="797"/>
                </a:lnTo>
                <a:lnTo>
                  <a:pt x="106" y="796"/>
                </a:lnTo>
                <a:lnTo>
                  <a:pt x="108" y="795"/>
                </a:lnTo>
                <a:lnTo>
                  <a:pt x="110" y="794"/>
                </a:lnTo>
                <a:lnTo>
                  <a:pt x="111" y="793"/>
                </a:lnTo>
                <a:lnTo>
                  <a:pt x="113" y="792"/>
                </a:lnTo>
                <a:lnTo>
                  <a:pt x="114" y="790"/>
                </a:lnTo>
                <a:lnTo>
                  <a:pt x="116" y="789"/>
                </a:lnTo>
                <a:lnTo>
                  <a:pt x="117" y="788"/>
                </a:lnTo>
                <a:lnTo>
                  <a:pt x="119" y="787"/>
                </a:lnTo>
                <a:lnTo>
                  <a:pt x="121" y="786"/>
                </a:lnTo>
                <a:lnTo>
                  <a:pt x="122" y="785"/>
                </a:lnTo>
                <a:lnTo>
                  <a:pt x="124" y="783"/>
                </a:lnTo>
                <a:lnTo>
                  <a:pt x="125" y="782"/>
                </a:lnTo>
                <a:lnTo>
                  <a:pt x="126" y="781"/>
                </a:lnTo>
                <a:lnTo>
                  <a:pt x="128" y="780"/>
                </a:lnTo>
                <a:lnTo>
                  <a:pt x="129" y="778"/>
                </a:lnTo>
                <a:lnTo>
                  <a:pt x="131" y="777"/>
                </a:lnTo>
                <a:lnTo>
                  <a:pt x="132" y="776"/>
                </a:lnTo>
                <a:lnTo>
                  <a:pt x="134" y="774"/>
                </a:lnTo>
                <a:lnTo>
                  <a:pt x="136" y="773"/>
                </a:lnTo>
                <a:lnTo>
                  <a:pt x="137" y="772"/>
                </a:lnTo>
                <a:lnTo>
                  <a:pt x="139" y="770"/>
                </a:lnTo>
                <a:lnTo>
                  <a:pt x="140" y="769"/>
                </a:lnTo>
                <a:lnTo>
                  <a:pt x="142" y="768"/>
                </a:lnTo>
                <a:lnTo>
                  <a:pt x="144" y="766"/>
                </a:lnTo>
                <a:lnTo>
                  <a:pt x="145" y="765"/>
                </a:lnTo>
                <a:lnTo>
                  <a:pt x="147" y="763"/>
                </a:lnTo>
                <a:lnTo>
                  <a:pt x="148" y="762"/>
                </a:lnTo>
                <a:lnTo>
                  <a:pt x="150" y="761"/>
                </a:lnTo>
                <a:lnTo>
                  <a:pt x="151" y="759"/>
                </a:lnTo>
                <a:lnTo>
                  <a:pt x="153" y="758"/>
                </a:lnTo>
                <a:lnTo>
                  <a:pt x="154" y="756"/>
                </a:lnTo>
                <a:lnTo>
                  <a:pt x="156" y="755"/>
                </a:lnTo>
                <a:lnTo>
                  <a:pt x="157" y="753"/>
                </a:lnTo>
                <a:lnTo>
                  <a:pt x="159" y="752"/>
                </a:lnTo>
                <a:lnTo>
                  <a:pt x="160" y="750"/>
                </a:lnTo>
                <a:lnTo>
                  <a:pt x="162" y="748"/>
                </a:lnTo>
                <a:lnTo>
                  <a:pt x="163" y="747"/>
                </a:lnTo>
                <a:lnTo>
                  <a:pt x="165" y="745"/>
                </a:lnTo>
                <a:lnTo>
                  <a:pt x="166" y="743"/>
                </a:lnTo>
                <a:lnTo>
                  <a:pt x="168" y="742"/>
                </a:lnTo>
                <a:lnTo>
                  <a:pt x="170" y="740"/>
                </a:lnTo>
                <a:lnTo>
                  <a:pt x="171" y="738"/>
                </a:lnTo>
                <a:lnTo>
                  <a:pt x="173" y="737"/>
                </a:lnTo>
                <a:lnTo>
                  <a:pt x="174" y="735"/>
                </a:lnTo>
                <a:lnTo>
                  <a:pt x="176" y="733"/>
                </a:lnTo>
                <a:lnTo>
                  <a:pt x="177" y="732"/>
                </a:lnTo>
                <a:lnTo>
                  <a:pt x="179" y="730"/>
                </a:lnTo>
                <a:lnTo>
                  <a:pt x="181" y="728"/>
                </a:lnTo>
                <a:lnTo>
                  <a:pt x="182" y="726"/>
                </a:lnTo>
                <a:lnTo>
                  <a:pt x="184" y="724"/>
                </a:lnTo>
                <a:lnTo>
                  <a:pt x="185" y="722"/>
                </a:lnTo>
                <a:lnTo>
                  <a:pt x="187" y="721"/>
                </a:lnTo>
                <a:lnTo>
                  <a:pt x="188" y="719"/>
                </a:lnTo>
                <a:lnTo>
                  <a:pt x="190" y="716"/>
                </a:lnTo>
                <a:lnTo>
                  <a:pt x="191" y="714"/>
                </a:lnTo>
                <a:lnTo>
                  <a:pt x="193" y="712"/>
                </a:lnTo>
                <a:lnTo>
                  <a:pt x="194" y="710"/>
                </a:lnTo>
                <a:lnTo>
                  <a:pt x="196" y="708"/>
                </a:lnTo>
                <a:lnTo>
                  <a:pt x="197" y="706"/>
                </a:lnTo>
                <a:lnTo>
                  <a:pt x="199" y="704"/>
                </a:lnTo>
                <a:lnTo>
                  <a:pt x="200" y="702"/>
                </a:lnTo>
                <a:lnTo>
                  <a:pt x="202" y="700"/>
                </a:lnTo>
                <a:lnTo>
                  <a:pt x="204" y="698"/>
                </a:lnTo>
                <a:lnTo>
                  <a:pt x="205" y="696"/>
                </a:lnTo>
                <a:lnTo>
                  <a:pt x="207" y="694"/>
                </a:lnTo>
                <a:lnTo>
                  <a:pt x="208" y="691"/>
                </a:lnTo>
                <a:lnTo>
                  <a:pt x="210" y="689"/>
                </a:lnTo>
                <a:lnTo>
                  <a:pt x="211" y="687"/>
                </a:lnTo>
                <a:lnTo>
                  <a:pt x="213" y="684"/>
                </a:lnTo>
                <a:lnTo>
                  <a:pt x="214" y="682"/>
                </a:lnTo>
                <a:lnTo>
                  <a:pt x="216" y="680"/>
                </a:lnTo>
                <a:lnTo>
                  <a:pt x="217" y="677"/>
                </a:lnTo>
                <a:lnTo>
                  <a:pt x="219" y="675"/>
                </a:lnTo>
                <a:lnTo>
                  <a:pt x="220" y="672"/>
                </a:lnTo>
                <a:lnTo>
                  <a:pt x="222" y="670"/>
                </a:lnTo>
                <a:lnTo>
                  <a:pt x="223" y="668"/>
                </a:lnTo>
                <a:lnTo>
                  <a:pt x="225" y="665"/>
                </a:lnTo>
                <a:lnTo>
                  <a:pt x="226" y="662"/>
                </a:lnTo>
                <a:lnTo>
                  <a:pt x="228" y="660"/>
                </a:lnTo>
                <a:lnTo>
                  <a:pt x="230" y="657"/>
                </a:lnTo>
                <a:lnTo>
                  <a:pt x="231" y="654"/>
                </a:lnTo>
                <a:lnTo>
                  <a:pt x="233" y="652"/>
                </a:lnTo>
                <a:lnTo>
                  <a:pt x="234" y="649"/>
                </a:lnTo>
                <a:lnTo>
                  <a:pt x="236" y="646"/>
                </a:lnTo>
                <a:lnTo>
                  <a:pt x="237" y="643"/>
                </a:lnTo>
                <a:lnTo>
                  <a:pt x="239" y="641"/>
                </a:lnTo>
                <a:lnTo>
                  <a:pt x="241" y="638"/>
                </a:lnTo>
                <a:lnTo>
                  <a:pt x="242" y="635"/>
                </a:lnTo>
                <a:lnTo>
                  <a:pt x="244" y="632"/>
                </a:lnTo>
                <a:lnTo>
                  <a:pt x="245" y="629"/>
                </a:lnTo>
                <a:lnTo>
                  <a:pt x="247" y="626"/>
                </a:lnTo>
                <a:lnTo>
                  <a:pt x="248" y="623"/>
                </a:lnTo>
                <a:lnTo>
                  <a:pt x="250" y="620"/>
                </a:lnTo>
                <a:lnTo>
                  <a:pt x="251" y="617"/>
                </a:lnTo>
                <a:lnTo>
                  <a:pt x="253" y="614"/>
                </a:lnTo>
                <a:lnTo>
                  <a:pt x="254" y="610"/>
                </a:lnTo>
                <a:lnTo>
                  <a:pt x="256" y="607"/>
                </a:lnTo>
                <a:lnTo>
                  <a:pt x="257" y="604"/>
                </a:lnTo>
                <a:lnTo>
                  <a:pt x="259" y="601"/>
                </a:lnTo>
                <a:lnTo>
                  <a:pt x="260" y="597"/>
                </a:lnTo>
                <a:lnTo>
                  <a:pt x="262" y="594"/>
                </a:lnTo>
                <a:lnTo>
                  <a:pt x="264" y="590"/>
                </a:lnTo>
                <a:lnTo>
                  <a:pt x="265" y="587"/>
                </a:lnTo>
                <a:lnTo>
                  <a:pt x="267" y="584"/>
                </a:lnTo>
                <a:lnTo>
                  <a:pt x="268" y="580"/>
                </a:lnTo>
                <a:lnTo>
                  <a:pt x="270" y="576"/>
                </a:lnTo>
                <a:lnTo>
                  <a:pt x="271" y="573"/>
                </a:lnTo>
                <a:lnTo>
                  <a:pt x="273" y="569"/>
                </a:lnTo>
                <a:lnTo>
                  <a:pt x="274" y="565"/>
                </a:lnTo>
                <a:lnTo>
                  <a:pt x="276" y="562"/>
                </a:lnTo>
                <a:lnTo>
                  <a:pt x="277" y="558"/>
                </a:lnTo>
                <a:lnTo>
                  <a:pt x="279" y="554"/>
                </a:lnTo>
                <a:lnTo>
                  <a:pt x="280" y="550"/>
                </a:lnTo>
                <a:lnTo>
                  <a:pt x="282" y="546"/>
                </a:lnTo>
                <a:lnTo>
                  <a:pt x="283" y="542"/>
                </a:lnTo>
                <a:lnTo>
                  <a:pt x="285" y="538"/>
                </a:lnTo>
                <a:lnTo>
                  <a:pt x="286" y="534"/>
                </a:lnTo>
                <a:lnTo>
                  <a:pt x="288" y="530"/>
                </a:lnTo>
                <a:lnTo>
                  <a:pt x="290" y="526"/>
                </a:lnTo>
                <a:lnTo>
                  <a:pt x="291" y="522"/>
                </a:lnTo>
                <a:lnTo>
                  <a:pt x="293" y="517"/>
                </a:lnTo>
                <a:lnTo>
                  <a:pt x="294" y="513"/>
                </a:lnTo>
                <a:lnTo>
                  <a:pt x="296" y="509"/>
                </a:lnTo>
                <a:lnTo>
                  <a:pt x="297" y="504"/>
                </a:lnTo>
                <a:lnTo>
                  <a:pt x="299" y="500"/>
                </a:lnTo>
                <a:lnTo>
                  <a:pt x="301" y="496"/>
                </a:lnTo>
                <a:lnTo>
                  <a:pt x="302" y="491"/>
                </a:lnTo>
                <a:lnTo>
                  <a:pt x="304" y="486"/>
                </a:lnTo>
                <a:lnTo>
                  <a:pt x="305" y="482"/>
                </a:lnTo>
                <a:lnTo>
                  <a:pt x="307" y="477"/>
                </a:lnTo>
                <a:lnTo>
                  <a:pt x="308" y="473"/>
                </a:lnTo>
                <a:lnTo>
                  <a:pt x="310" y="468"/>
                </a:lnTo>
                <a:lnTo>
                  <a:pt x="311" y="463"/>
                </a:lnTo>
                <a:lnTo>
                  <a:pt x="313" y="458"/>
                </a:lnTo>
                <a:lnTo>
                  <a:pt x="314" y="453"/>
                </a:lnTo>
                <a:lnTo>
                  <a:pt x="316" y="449"/>
                </a:lnTo>
                <a:lnTo>
                  <a:pt x="317" y="444"/>
                </a:lnTo>
                <a:lnTo>
                  <a:pt x="319" y="438"/>
                </a:lnTo>
                <a:lnTo>
                  <a:pt x="320" y="433"/>
                </a:lnTo>
                <a:lnTo>
                  <a:pt x="322" y="428"/>
                </a:lnTo>
                <a:lnTo>
                  <a:pt x="324" y="423"/>
                </a:lnTo>
                <a:lnTo>
                  <a:pt x="325" y="418"/>
                </a:lnTo>
                <a:lnTo>
                  <a:pt x="327" y="413"/>
                </a:lnTo>
                <a:lnTo>
                  <a:pt x="328" y="407"/>
                </a:lnTo>
                <a:lnTo>
                  <a:pt x="330" y="402"/>
                </a:lnTo>
                <a:lnTo>
                  <a:pt x="331" y="396"/>
                </a:lnTo>
                <a:lnTo>
                  <a:pt x="333" y="391"/>
                </a:lnTo>
                <a:lnTo>
                  <a:pt x="335" y="386"/>
                </a:lnTo>
                <a:lnTo>
                  <a:pt x="336" y="380"/>
                </a:lnTo>
                <a:lnTo>
                  <a:pt x="338" y="375"/>
                </a:lnTo>
                <a:lnTo>
                  <a:pt x="339" y="369"/>
                </a:lnTo>
                <a:lnTo>
                  <a:pt x="341" y="363"/>
                </a:lnTo>
                <a:lnTo>
                  <a:pt x="342" y="358"/>
                </a:lnTo>
                <a:lnTo>
                  <a:pt x="344" y="352"/>
                </a:lnTo>
                <a:lnTo>
                  <a:pt x="345" y="346"/>
                </a:lnTo>
                <a:lnTo>
                  <a:pt x="346" y="340"/>
                </a:lnTo>
                <a:lnTo>
                  <a:pt x="348" y="334"/>
                </a:lnTo>
                <a:lnTo>
                  <a:pt x="350" y="329"/>
                </a:lnTo>
                <a:lnTo>
                  <a:pt x="351" y="323"/>
                </a:lnTo>
                <a:lnTo>
                  <a:pt x="353" y="317"/>
                </a:lnTo>
                <a:lnTo>
                  <a:pt x="354" y="311"/>
                </a:lnTo>
                <a:lnTo>
                  <a:pt x="356" y="305"/>
                </a:lnTo>
                <a:lnTo>
                  <a:pt x="357" y="299"/>
                </a:lnTo>
                <a:lnTo>
                  <a:pt x="359" y="293"/>
                </a:lnTo>
                <a:lnTo>
                  <a:pt x="361" y="287"/>
                </a:lnTo>
                <a:lnTo>
                  <a:pt x="362" y="281"/>
                </a:lnTo>
                <a:lnTo>
                  <a:pt x="364" y="275"/>
                </a:lnTo>
                <a:lnTo>
                  <a:pt x="365" y="269"/>
                </a:lnTo>
                <a:lnTo>
                  <a:pt x="367" y="263"/>
                </a:lnTo>
                <a:lnTo>
                  <a:pt x="368" y="256"/>
                </a:lnTo>
                <a:lnTo>
                  <a:pt x="370" y="250"/>
                </a:lnTo>
                <a:lnTo>
                  <a:pt x="371" y="244"/>
                </a:lnTo>
                <a:lnTo>
                  <a:pt x="373" y="238"/>
                </a:lnTo>
                <a:lnTo>
                  <a:pt x="374" y="232"/>
                </a:lnTo>
                <a:lnTo>
                  <a:pt x="376" y="226"/>
                </a:lnTo>
                <a:lnTo>
                  <a:pt x="377" y="220"/>
                </a:lnTo>
                <a:lnTo>
                  <a:pt x="379" y="214"/>
                </a:lnTo>
                <a:lnTo>
                  <a:pt x="380" y="208"/>
                </a:lnTo>
                <a:lnTo>
                  <a:pt x="382" y="201"/>
                </a:lnTo>
                <a:lnTo>
                  <a:pt x="384" y="195"/>
                </a:lnTo>
                <a:lnTo>
                  <a:pt x="385" y="189"/>
                </a:lnTo>
                <a:lnTo>
                  <a:pt x="387" y="183"/>
                </a:lnTo>
                <a:lnTo>
                  <a:pt x="388" y="177"/>
                </a:lnTo>
                <a:lnTo>
                  <a:pt x="390" y="171"/>
                </a:lnTo>
                <a:lnTo>
                  <a:pt x="391" y="165"/>
                </a:lnTo>
                <a:lnTo>
                  <a:pt x="393" y="159"/>
                </a:lnTo>
                <a:lnTo>
                  <a:pt x="395" y="153"/>
                </a:lnTo>
                <a:lnTo>
                  <a:pt x="396" y="148"/>
                </a:lnTo>
                <a:lnTo>
                  <a:pt x="398" y="142"/>
                </a:lnTo>
                <a:lnTo>
                  <a:pt x="399" y="136"/>
                </a:lnTo>
                <a:lnTo>
                  <a:pt x="401" y="130"/>
                </a:lnTo>
                <a:lnTo>
                  <a:pt x="402" y="125"/>
                </a:lnTo>
                <a:lnTo>
                  <a:pt x="404" y="119"/>
                </a:lnTo>
                <a:lnTo>
                  <a:pt x="405" y="114"/>
                </a:lnTo>
                <a:lnTo>
                  <a:pt x="407" y="108"/>
                </a:lnTo>
                <a:lnTo>
                  <a:pt x="408" y="103"/>
                </a:lnTo>
                <a:lnTo>
                  <a:pt x="410" y="98"/>
                </a:lnTo>
                <a:lnTo>
                  <a:pt x="411" y="93"/>
                </a:lnTo>
                <a:lnTo>
                  <a:pt x="413" y="88"/>
                </a:lnTo>
                <a:lnTo>
                  <a:pt x="414" y="83"/>
                </a:lnTo>
                <a:lnTo>
                  <a:pt x="416" y="78"/>
                </a:lnTo>
                <a:lnTo>
                  <a:pt x="417" y="73"/>
                </a:lnTo>
                <a:lnTo>
                  <a:pt x="419" y="69"/>
                </a:lnTo>
                <a:lnTo>
                  <a:pt x="421" y="64"/>
                </a:lnTo>
                <a:lnTo>
                  <a:pt x="422" y="60"/>
                </a:lnTo>
                <a:lnTo>
                  <a:pt x="424" y="56"/>
                </a:lnTo>
                <a:lnTo>
                  <a:pt x="425" y="52"/>
                </a:lnTo>
                <a:lnTo>
                  <a:pt x="427" y="48"/>
                </a:lnTo>
                <a:lnTo>
                  <a:pt x="428" y="44"/>
                </a:lnTo>
                <a:lnTo>
                  <a:pt x="430" y="40"/>
                </a:lnTo>
                <a:lnTo>
                  <a:pt x="431" y="37"/>
                </a:lnTo>
                <a:lnTo>
                  <a:pt x="433" y="33"/>
                </a:lnTo>
                <a:lnTo>
                  <a:pt x="434" y="30"/>
                </a:lnTo>
                <a:lnTo>
                  <a:pt x="436" y="27"/>
                </a:lnTo>
                <a:lnTo>
                  <a:pt x="437" y="24"/>
                </a:lnTo>
                <a:lnTo>
                  <a:pt x="439" y="21"/>
                </a:lnTo>
                <a:lnTo>
                  <a:pt x="440" y="18"/>
                </a:lnTo>
                <a:lnTo>
                  <a:pt x="442" y="16"/>
                </a:lnTo>
                <a:lnTo>
                  <a:pt x="444" y="13"/>
                </a:lnTo>
                <a:lnTo>
                  <a:pt x="445" y="11"/>
                </a:lnTo>
                <a:lnTo>
                  <a:pt x="447" y="9"/>
                </a:lnTo>
                <a:lnTo>
                  <a:pt x="448" y="8"/>
                </a:lnTo>
                <a:lnTo>
                  <a:pt x="450" y="6"/>
                </a:lnTo>
                <a:lnTo>
                  <a:pt x="451" y="5"/>
                </a:lnTo>
                <a:lnTo>
                  <a:pt x="453" y="4"/>
                </a:lnTo>
                <a:lnTo>
                  <a:pt x="455" y="2"/>
                </a:lnTo>
                <a:lnTo>
                  <a:pt x="456" y="2"/>
                </a:lnTo>
                <a:lnTo>
                  <a:pt x="458" y="1"/>
                </a:lnTo>
                <a:lnTo>
                  <a:pt x="459" y="0"/>
                </a:lnTo>
                <a:lnTo>
                  <a:pt x="461" y="0"/>
                </a:lnTo>
                <a:lnTo>
                  <a:pt x="462" y="0"/>
                </a:lnTo>
                <a:lnTo>
                  <a:pt x="464" y="0"/>
                </a:lnTo>
                <a:lnTo>
                  <a:pt x="465" y="0"/>
                </a:lnTo>
                <a:lnTo>
                  <a:pt x="467" y="1"/>
                </a:lnTo>
                <a:lnTo>
                  <a:pt x="468" y="2"/>
                </a:lnTo>
                <a:lnTo>
                  <a:pt x="470" y="2"/>
                </a:lnTo>
                <a:lnTo>
                  <a:pt x="471" y="4"/>
                </a:lnTo>
                <a:lnTo>
                  <a:pt x="473" y="5"/>
                </a:lnTo>
                <a:lnTo>
                  <a:pt x="474" y="6"/>
                </a:lnTo>
                <a:lnTo>
                  <a:pt x="476" y="8"/>
                </a:lnTo>
                <a:lnTo>
                  <a:pt x="477" y="9"/>
                </a:lnTo>
                <a:lnTo>
                  <a:pt x="479" y="11"/>
                </a:lnTo>
                <a:lnTo>
                  <a:pt x="481" y="13"/>
                </a:lnTo>
                <a:lnTo>
                  <a:pt x="482" y="16"/>
                </a:lnTo>
                <a:lnTo>
                  <a:pt x="484" y="18"/>
                </a:lnTo>
                <a:lnTo>
                  <a:pt x="485" y="21"/>
                </a:lnTo>
                <a:lnTo>
                  <a:pt x="487" y="24"/>
                </a:lnTo>
                <a:lnTo>
                  <a:pt x="488" y="27"/>
                </a:lnTo>
                <a:lnTo>
                  <a:pt x="490" y="30"/>
                </a:lnTo>
                <a:lnTo>
                  <a:pt x="491" y="33"/>
                </a:lnTo>
                <a:lnTo>
                  <a:pt x="493" y="37"/>
                </a:lnTo>
                <a:lnTo>
                  <a:pt x="494" y="40"/>
                </a:lnTo>
                <a:lnTo>
                  <a:pt x="496" y="44"/>
                </a:lnTo>
                <a:lnTo>
                  <a:pt x="497" y="48"/>
                </a:lnTo>
                <a:lnTo>
                  <a:pt x="499" y="52"/>
                </a:lnTo>
                <a:lnTo>
                  <a:pt x="500" y="56"/>
                </a:lnTo>
                <a:lnTo>
                  <a:pt x="502" y="60"/>
                </a:lnTo>
                <a:lnTo>
                  <a:pt x="503" y="64"/>
                </a:lnTo>
                <a:lnTo>
                  <a:pt x="505" y="69"/>
                </a:lnTo>
                <a:lnTo>
                  <a:pt x="507" y="73"/>
                </a:lnTo>
                <a:lnTo>
                  <a:pt x="508" y="78"/>
                </a:lnTo>
                <a:lnTo>
                  <a:pt x="510" y="83"/>
                </a:lnTo>
                <a:lnTo>
                  <a:pt x="511" y="88"/>
                </a:lnTo>
                <a:lnTo>
                  <a:pt x="513" y="93"/>
                </a:lnTo>
                <a:lnTo>
                  <a:pt x="515" y="98"/>
                </a:lnTo>
                <a:lnTo>
                  <a:pt x="516" y="103"/>
                </a:lnTo>
                <a:lnTo>
                  <a:pt x="518" y="108"/>
                </a:lnTo>
                <a:lnTo>
                  <a:pt x="519" y="114"/>
                </a:lnTo>
                <a:lnTo>
                  <a:pt x="521" y="119"/>
                </a:lnTo>
                <a:lnTo>
                  <a:pt x="522" y="125"/>
                </a:lnTo>
                <a:lnTo>
                  <a:pt x="524" y="130"/>
                </a:lnTo>
                <a:lnTo>
                  <a:pt x="525" y="136"/>
                </a:lnTo>
                <a:lnTo>
                  <a:pt x="527" y="142"/>
                </a:lnTo>
                <a:lnTo>
                  <a:pt x="528" y="148"/>
                </a:lnTo>
                <a:lnTo>
                  <a:pt x="530" y="153"/>
                </a:lnTo>
                <a:lnTo>
                  <a:pt x="531" y="159"/>
                </a:lnTo>
                <a:lnTo>
                  <a:pt x="533" y="165"/>
                </a:lnTo>
                <a:lnTo>
                  <a:pt x="534" y="171"/>
                </a:lnTo>
                <a:lnTo>
                  <a:pt x="536" y="177"/>
                </a:lnTo>
                <a:lnTo>
                  <a:pt x="537" y="183"/>
                </a:lnTo>
                <a:lnTo>
                  <a:pt x="539" y="189"/>
                </a:lnTo>
                <a:lnTo>
                  <a:pt x="541" y="195"/>
                </a:lnTo>
                <a:lnTo>
                  <a:pt x="542" y="201"/>
                </a:lnTo>
                <a:lnTo>
                  <a:pt x="544" y="208"/>
                </a:lnTo>
                <a:lnTo>
                  <a:pt x="545" y="214"/>
                </a:lnTo>
                <a:lnTo>
                  <a:pt x="547" y="220"/>
                </a:lnTo>
                <a:lnTo>
                  <a:pt x="548" y="226"/>
                </a:lnTo>
                <a:lnTo>
                  <a:pt x="550" y="232"/>
                </a:lnTo>
                <a:lnTo>
                  <a:pt x="552" y="238"/>
                </a:lnTo>
                <a:lnTo>
                  <a:pt x="553" y="244"/>
                </a:lnTo>
                <a:lnTo>
                  <a:pt x="555" y="250"/>
                </a:lnTo>
                <a:lnTo>
                  <a:pt x="556" y="256"/>
                </a:lnTo>
                <a:lnTo>
                  <a:pt x="558" y="263"/>
                </a:lnTo>
                <a:lnTo>
                  <a:pt x="559" y="269"/>
                </a:lnTo>
                <a:lnTo>
                  <a:pt x="561" y="275"/>
                </a:lnTo>
                <a:lnTo>
                  <a:pt x="562" y="281"/>
                </a:lnTo>
                <a:lnTo>
                  <a:pt x="563" y="287"/>
                </a:lnTo>
                <a:lnTo>
                  <a:pt x="565" y="293"/>
                </a:lnTo>
                <a:lnTo>
                  <a:pt x="567" y="299"/>
                </a:lnTo>
                <a:lnTo>
                  <a:pt x="568" y="305"/>
                </a:lnTo>
                <a:lnTo>
                  <a:pt x="570" y="311"/>
                </a:lnTo>
                <a:lnTo>
                  <a:pt x="571" y="317"/>
                </a:lnTo>
                <a:lnTo>
                  <a:pt x="573" y="323"/>
                </a:lnTo>
                <a:lnTo>
                  <a:pt x="575" y="329"/>
                </a:lnTo>
                <a:lnTo>
                  <a:pt x="576" y="334"/>
                </a:lnTo>
                <a:lnTo>
                  <a:pt x="578" y="340"/>
                </a:lnTo>
                <a:lnTo>
                  <a:pt x="579" y="346"/>
                </a:lnTo>
                <a:lnTo>
                  <a:pt x="581" y="352"/>
                </a:lnTo>
                <a:lnTo>
                  <a:pt x="582" y="358"/>
                </a:lnTo>
                <a:lnTo>
                  <a:pt x="584" y="363"/>
                </a:lnTo>
                <a:lnTo>
                  <a:pt x="585" y="369"/>
                </a:lnTo>
                <a:lnTo>
                  <a:pt x="587" y="375"/>
                </a:lnTo>
                <a:lnTo>
                  <a:pt x="588" y="380"/>
                </a:lnTo>
                <a:lnTo>
                  <a:pt x="590" y="386"/>
                </a:lnTo>
                <a:lnTo>
                  <a:pt x="591" y="391"/>
                </a:lnTo>
                <a:lnTo>
                  <a:pt x="593" y="396"/>
                </a:lnTo>
                <a:lnTo>
                  <a:pt x="594" y="402"/>
                </a:lnTo>
                <a:lnTo>
                  <a:pt x="596" y="407"/>
                </a:lnTo>
                <a:lnTo>
                  <a:pt x="597" y="413"/>
                </a:lnTo>
                <a:lnTo>
                  <a:pt x="599" y="418"/>
                </a:lnTo>
                <a:lnTo>
                  <a:pt x="601" y="423"/>
                </a:lnTo>
                <a:lnTo>
                  <a:pt x="602" y="428"/>
                </a:lnTo>
                <a:lnTo>
                  <a:pt x="604" y="433"/>
                </a:lnTo>
                <a:lnTo>
                  <a:pt x="605" y="438"/>
                </a:lnTo>
                <a:lnTo>
                  <a:pt x="607" y="444"/>
                </a:lnTo>
                <a:lnTo>
                  <a:pt x="608" y="449"/>
                </a:lnTo>
                <a:lnTo>
                  <a:pt x="610" y="453"/>
                </a:lnTo>
                <a:lnTo>
                  <a:pt x="612" y="458"/>
                </a:lnTo>
                <a:lnTo>
                  <a:pt x="613" y="463"/>
                </a:lnTo>
                <a:lnTo>
                  <a:pt x="615" y="468"/>
                </a:lnTo>
                <a:lnTo>
                  <a:pt x="616" y="473"/>
                </a:lnTo>
                <a:lnTo>
                  <a:pt x="618" y="477"/>
                </a:lnTo>
                <a:lnTo>
                  <a:pt x="619" y="482"/>
                </a:lnTo>
                <a:lnTo>
                  <a:pt x="621" y="486"/>
                </a:lnTo>
                <a:lnTo>
                  <a:pt x="622" y="491"/>
                </a:lnTo>
                <a:lnTo>
                  <a:pt x="624" y="496"/>
                </a:lnTo>
                <a:lnTo>
                  <a:pt x="625" y="500"/>
                </a:lnTo>
                <a:lnTo>
                  <a:pt x="627" y="504"/>
                </a:lnTo>
                <a:lnTo>
                  <a:pt x="628" y="509"/>
                </a:lnTo>
                <a:lnTo>
                  <a:pt x="630" y="513"/>
                </a:lnTo>
                <a:lnTo>
                  <a:pt x="631" y="517"/>
                </a:lnTo>
                <a:lnTo>
                  <a:pt x="633" y="522"/>
                </a:lnTo>
                <a:lnTo>
                  <a:pt x="635" y="526"/>
                </a:lnTo>
                <a:lnTo>
                  <a:pt x="636" y="530"/>
                </a:lnTo>
                <a:lnTo>
                  <a:pt x="638" y="534"/>
                </a:lnTo>
                <a:lnTo>
                  <a:pt x="639" y="538"/>
                </a:lnTo>
                <a:lnTo>
                  <a:pt x="641" y="542"/>
                </a:lnTo>
                <a:lnTo>
                  <a:pt x="642" y="546"/>
                </a:lnTo>
                <a:lnTo>
                  <a:pt x="644" y="550"/>
                </a:lnTo>
                <a:lnTo>
                  <a:pt x="645" y="554"/>
                </a:lnTo>
                <a:lnTo>
                  <a:pt x="647" y="558"/>
                </a:lnTo>
                <a:lnTo>
                  <a:pt x="648" y="562"/>
                </a:lnTo>
                <a:lnTo>
                  <a:pt x="650" y="565"/>
                </a:lnTo>
                <a:lnTo>
                  <a:pt x="651" y="569"/>
                </a:lnTo>
                <a:lnTo>
                  <a:pt x="653" y="573"/>
                </a:lnTo>
                <a:lnTo>
                  <a:pt x="654" y="576"/>
                </a:lnTo>
                <a:lnTo>
                  <a:pt x="656" y="580"/>
                </a:lnTo>
                <a:lnTo>
                  <a:pt x="657" y="584"/>
                </a:lnTo>
                <a:lnTo>
                  <a:pt x="659" y="587"/>
                </a:lnTo>
                <a:lnTo>
                  <a:pt x="661" y="590"/>
                </a:lnTo>
                <a:lnTo>
                  <a:pt x="662" y="594"/>
                </a:lnTo>
                <a:lnTo>
                  <a:pt x="664" y="597"/>
                </a:lnTo>
                <a:lnTo>
                  <a:pt x="665" y="601"/>
                </a:lnTo>
                <a:lnTo>
                  <a:pt x="667" y="604"/>
                </a:lnTo>
                <a:lnTo>
                  <a:pt x="668" y="607"/>
                </a:lnTo>
                <a:lnTo>
                  <a:pt x="670" y="610"/>
                </a:lnTo>
                <a:lnTo>
                  <a:pt x="672" y="614"/>
                </a:lnTo>
                <a:lnTo>
                  <a:pt x="673" y="617"/>
                </a:lnTo>
                <a:lnTo>
                  <a:pt x="675" y="620"/>
                </a:lnTo>
                <a:lnTo>
                  <a:pt x="676" y="623"/>
                </a:lnTo>
                <a:lnTo>
                  <a:pt x="678" y="626"/>
                </a:lnTo>
                <a:lnTo>
                  <a:pt x="679" y="629"/>
                </a:lnTo>
                <a:lnTo>
                  <a:pt x="681" y="632"/>
                </a:lnTo>
                <a:lnTo>
                  <a:pt x="682" y="635"/>
                </a:lnTo>
                <a:lnTo>
                  <a:pt x="684" y="638"/>
                </a:lnTo>
                <a:lnTo>
                  <a:pt x="685" y="641"/>
                </a:lnTo>
                <a:lnTo>
                  <a:pt x="687" y="643"/>
                </a:lnTo>
                <a:lnTo>
                  <a:pt x="688" y="646"/>
                </a:lnTo>
                <a:lnTo>
                  <a:pt x="690" y="649"/>
                </a:lnTo>
                <a:lnTo>
                  <a:pt x="691" y="652"/>
                </a:lnTo>
                <a:lnTo>
                  <a:pt x="693" y="654"/>
                </a:lnTo>
                <a:lnTo>
                  <a:pt x="695" y="657"/>
                </a:lnTo>
                <a:lnTo>
                  <a:pt x="696" y="660"/>
                </a:lnTo>
                <a:lnTo>
                  <a:pt x="698" y="662"/>
                </a:lnTo>
                <a:lnTo>
                  <a:pt x="699" y="665"/>
                </a:lnTo>
                <a:lnTo>
                  <a:pt x="701" y="668"/>
                </a:lnTo>
                <a:lnTo>
                  <a:pt x="702" y="670"/>
                </a:lnTo>
                <a:lnTo>
                  <a:pt x="704" y="672"/>
                </a:lnTo>
                <a:lnTo>
                  <a:pt x="706" y="675"/>
                </a:lnTo>
                <a:lnTo>
                  <a:pt x="707" y="677"/>
                </a:lnTo>
                <a:lnTo>
                  <a:pt x="708" y="680"/>
                </a:lnTo>
                <a:lnTo>
                  <a:pt x="710" y="682"/>
                </a:lnTo>
                <a:lnTo>
                  <a:pt x="711" y="684"/>
                </a:lnTo>
                <a:lnTo>
                  <a:pt x="713" y="687"/>
                </a:lnTo>
                <a:lnTo>
                  <a:pt x="714" y="689"/>
                </a:lnTo>
                <a:lnTo>
                  <a:pt x="716" y="691"/>
                </a:lnTo>
                <a:lnTo>
                  <a:pt x="717" y="694"/>
                </a:lnTo>
                <a:lnTo>
                  <a:pt x="719" y="696"/>
                </a:lnTo>
                <a:lnTo>
                  <a:pt x="721" y="698"/>
                </a:lnTo>
                <a:lnTo>
                  <a:pt x="722" y="700"/>
                </a:lnTo>
                <a:lnTo>
                  <a:pt x="724" y="702"/>
                </a:lnTo>
                <a:lnTo>
                  <a:pt x="725" y="704"/>
                </a:lnTo>
                <a:lnTo>
                  <a:pt x="727" y="706"/>
                </a:lnTo>
                <a:lnTo>
                  <a:pt x="728" y="708"/>
                </a:lnTo>
                <a:lnTo>
                  <a:pt x="730" y="710"/>
                </a:lnTo>
                <a:lnTo>
                  <a:pt x="732" y="712"/>
                </a:lnTo>
                <a:lnTo>
                  <a:pt x="733" y="714"/>
                </a:lnTo>
                <a:lnTo>
                  <a:pt x="735" y="716"/>
                </a:lnTo>
                <a:lnTo>
                  <a:pt x="736" y="719"/>
                </a:lnTo>
                <a:lnTo>
                  <a:pt x="738" y="721"/>
                </a:lnTo>
                <a:lnTo>
                  <a:pt x="739" y="722"/>
                </a:lnTo>
                <a:lnTo>
                  <a:pt x="741" y="724"/>
                </a:lnTo>
                <a:lnTo>
                  <a:pt x="742" y="726"/>
                </a:lnTo>
                <a:lnTo>
                  <a:pt x="744" y="728"/>
                </a:lnTo>
                <a:lnTo>
                  <a:pt x="745" y="730"/>
                </a:lnTo>
                <a:lnTo>
                  <a:pt x="747" y="732"/>
                </a:lnTo>
                <a:lnTo>
                  <a:pt x="748" y="733"/>
                </a:lnTo>
                <a:lnTo>
                  <a:pt x="750" y="735"/>
                </a:lnTo>
                <a:lnTo>
                  <a:pt x="751" y="737"/>
                </a:lnTo>
                <a:lnTo>
                  <a:pt x="753" y="738"/>
                </a:lnTo>
                <a:lnTo>
                  <a:pt x="755" y="740"/>
                </a:lnTo>
                <a:lnTo>
                  <a:pt x="756" y="742"/>
                </a:lnTo>
                <a:lnTo>
                  <a:pt x="758" y="743"/>
                </a:lnTo>
                <a:lnTo>
                  <a:pt x="759" y="745"/>
                </a:lnTo>
                <a:lnTo>
                  <a:pt x="761" y="747"/>
                </a:lnTo>
                <a:lnTo>
                  <a:pt x="762" y="748"/>
                </a:lnTo>
                <a:lnTo>
                  <a:pt x="764" y="750"/>
                </a:lnTo>
                <a:lnTo>
                  <a:pt x="766" y="752"/>
                </a:lnTo>
                <a:lnTo>
                  <a:pt x="767" y="753"/>
                </a:lnTo>
                <a:lnTo>
                  <a:pt x="769" y="755"/>
                </a:lnTo>
                <a:lnTo>
                  <a:pt x="770" y="756"/>
                </a:lnTo>
                <a:lnTo>
                  <a:pt x="772" y="758"/>
                </a:lnTo>
                <a:lnTo>
                  <a:pt x="773" y="759"/>
                </a:lnTo>
                <a:lnTo>
                  <a:pt x="775" y="761"/>
                </a:lnTo>
                <a:lnTo>
                  <a:pt x="776" y="762"/>
                </a:lnTo>
                <a:lnTo>
                  <a:pt x="778" y="763"/>
                </a:lnTo>
                <a:lnTo>
                  <a:pt x="779" y="765"/>
                </a:lnTo>
                <a:lnTo>
                  <a:pt x="781" y="766"/>
                </a:lnTo>
                <a:lnTo>
                  <a:pt x="782" y="768"/>
                </a:lnTo>
                <a:lnTo>
                  <a:pt x="784" y="769"/>
                </a:lnTo>
                <a:lnTo>
                  <a:pt x="785" y="770"/>
                </a:lnTo>
                <a:lnTo>
                  <a:pt x="787" y="772"/>
                </a:lnTo>
                <a:lnTo>
                  <a:pt x="788" y="773"/>
                </a:lnTo>
                <a:lnTo>
                  <a:pt x="790" y="774"/>
                </a:lnTo>
                <a:lnTo>
                  <a:pt x="792" y="776"/>
                </a:lnTo>
                <a:lnTo>
                  <a:pt x="793" y="777"/>
                </a:lnTo>
                <a:lnTo>
                  <a:pt x="795" y="778"/>
                </a:lnTo>
                <a:lnTo>
                  <a:pt x="796" y="780"/>
                </a:lnTo>
                <a:lnTo>
                  <a:pt x="798" y="781"/>
                </a:lnTo>
                <a:lnTo>
                  <a:pt x="799" y="782"/>
                </a:lnTo>
                <a:lnTo>
                  <a:pt x="801" y="783"/>
                </a:lnTo>
                <a:lnTo>
                  <a:pt x="802" y="785"/>
                </a:lnTo>
                <a:lnTo>
                  <a:pt x="804" y="786"/>
                </a:lnTo>
                <a:lnTo>
                  <a:pt x="805" y="787"/>
                </a:lnTo>
                <a:lnTo>
                  <a:pt x="807" y="788"/>
                </a:lnTo>
                <a:lnTo>
                  <a:pt x="808" y="789"/>
                </a:lnTo>
                <a:lnTo>
                  <a:pt x="810" y="790"/>
                </a:lnTo>
                <a:lnTo>
                  <a:pt x="811" y="792"/>
                </a:lnTo>
                <a:lnTo>
                  <a:pt x="813" y="793"/>
                </a:lnTo>
                <a:lnTo>
                  <a:pt x="815" y="794"/>
                </a:lnTo>
                <a:lnTo>
                  <a:pt x="816" y="795"/>
                </a:lnTo>
                <a:lnTo>
                  <a:pt x="818" y="796"/>
                </a:lnTo>
                <a:lnTo>
                  <a:pt x="819" y="797"/>
                </a:lnTo>
                <a:lnTo>
                  <a:pt x="821" y="798"/>
                </a:lnTo>
                <a:lnTo>
                  <a:pt x="822" y="799"/>
                </a:lnTo>
                <a:lnTo>
                  <a:pt x="824" y="800"/>
                </a:lnTo>
                <a:lnTo>
                  <a:pt x="826" y="801"/>
                </a:lnTo>
                <a:lnTo>
                  <a:pt x="827" y="802"/>
                </a:lnTo>
                <a:lnTo>
                  <a:pt x="829" y="803"/>
                </a:lnTo>
                <a:lnTo>
                  <a:pt x="830" y="804"/>
                </a:lnTo>
                <a:lnTo>
                  <a:pt x="832" y="805"/>
                </a:lnTo>
                <a:lnTo>
                  <a:pt x="833" y="806"/>
                </a:lnTo>
                <a:lnTo>
                  <a:pt x="835" y="807"/>
                </a:lnTo>
                <a:lnTo>
                  <a:pt x="836" y="808"/>
                </a:lnTo>
                <a:lnTo>
                  <a:pt x="838" y="809"/>
                </a:lnTo>
                <a:lnTo>
                  <a:pt x="839" y="810"/>
                </a:lnTo>
                <a:lnTo>
                  <a:pt x="841" y="811"/>
                </a:lnTo>
                <a:lnTo>
                  <a:pt x="842" y="812"/>
                </a:lnTo>
                <a:lnTo>
                  <a:pt x="844" y="813"/>
                </a:lnTo>
                <a:lnTo>
                  <a:pt x="845" y="814"/>
                </a:lnTo>
                <a:lnTo>
                  <a:pt x="847" y="815"/>
                </a:lnTo>
                <a:lnTo>
                  <a:pt x="848" y="816"/>
                </a:lnTo>
                <a:lnTo>
                  <a:pt x="850" y="816"/>
                </a:lnTo>
                <a:lnTo>
                  <a:pt x="852" y="818"/>
                </a:lnTo>
                <a:lnTo>
                  <a:pt x="853" y="818"/>
                </a:lnTo>
                <a:lnTo>
                  <a:pt x="855" y="819"/>
                </a:lnTo>
                <a:lnTo>
                  <a:pt x="856" y="820"/>
                </a:lnTo>
                <a:lnTo>
                  <a:pt x="858" y="821"/>
                </a:lnTo>
                <a:lnTo>
                  <a:pt x="859" y="822"/>
                </a:lnTo>
                <a:lnTo>
                  <a:pt x="861" y="823"/>
                </a:lnTo>
                <a:lnTo>
                  <a:pt x="862" y="823"/>
                </a:lnTo>
                <a:lnTo>
                  <a:pt x="864" y="824"/>
                </a:lnTo>
                <a:lnTo>
                  <a:pt x="865" y="825"/>
                </a:lnTo>
                <a:lnTo>
                  <a:pt x="867" y="826"/>
                </a:lnTo>
                <a:lnTo>
                  <a:pt x="868" y="827"/>
                </a:lnTo>
                <a:lnTo>
                  <a:pt x="870" y="827"/>
                </a:lnTo>
                <a:lnTo>
                  <a:pt x="871" y="828"/>
                </a:lnTo>
                <a:lnTo>
                  <a:pt x="873" y="829"/>
                </a:lnTo>
                <a:lnTo>
                  <a:pt x="875" y="829"/>
                </a:lnTo>
                <a:lnTo>
                  <a:pt x="876" y="830"/>
                </a:lnTo>
                <a:lnTo>
                  <a:pt x="878" y="831"/>
                </a:lnTo>
                <a:lnTo>
                  <a:pt x="879" y="832"/>
                </a:lnTo>
                <a:lnTo>
                  <a:pt x="881" y="833"/>
                </a:lnTo>
                <a:lnTo>
                  <a:pt x="882" y="834"/>
                </a:lnTo>
                <a:lnTo>
                  <a:pt x="884" y="834"/>
                </a:lnTo>
                <a:lnTo>
                  <a:pt x="886" y="835"/>
                </a:lnTo>
                <a:lnTo>
                  <a:pt x="887" y="836"/>
                </a:lnTo>
                <a:lnTo>
                  <a:pt x="889" y="836"/>
                </a:lnTo>
                <a:lnTo>
                  <a:pt x="890" y="837"/>
                </a:lnTo>
                <a:lnTo>
                  <a:pt x="892" y="838"/>
                </a:lnTo>
                <a:lnTo>
                  <a:pt x="893" y="838"/>
                </a:lnTo>
                <a:lnTo>
                  <a:pt x="895" y="839"/>
                </a:lnTo>
                <a:lnTo>
                  <a:pt x="896" y="840"/>
                </a:lnTo>
                <a:lnTo>
                  <a:pt x="898" y="840"/>
                </a:lnTo>
                <a:lnTo>
                  <a:pt x="899" y="841"/>
                </a:lnTo>
                <a:lnTo>
                  <a:pt x="901" y="842"/>
                </a:lnTo>
                <a:lnTo>
                  <a:pt x="902" y="842"/>
                </a:lnTo>
                <a:lnTo>
                  <a:pt x="904" y="843"/>
                </a:lnTo>
                <a:lnTo>
                  <a:pt x="905" y="843"/>
                </a:lnTo>
                <a:lnTo>
                  <a:pt x="907" y="844"/>
                </a:lnTo>
                <a:lnTo>
                  <a:pt x="908" y="845"/>
                </a:lnTo>
                <a:lnTo>
                  <a:pt x="910" y="845"/>
                </a:lnTo>
                <a:lnTo>
                  <a:pt x="912" y="846"/>
                </a:lnTo>
                <a:lnTo>
                  <a:pt x="913" y="847"/>
                </a:lnTo>
                <a:lnTo>
                  <a:pt x="915" y="847"/>
                </a:lnTo>
                <a:lnTo>
                  <a:pt x="916" y="848"/>
                </a:lnTo>
                <a:lnTo>
                  <a:pt x="918" y="848"/>
                </a:lnTo>
                <a:lnTo>
                  <a:pt x="920" y="849"/>
                </a:lnTo>
                <a:lnTo>
                  <a:pt x="921" y="849"/>
                </a:lnTo>
                <a:lnTo>
                  <a:pt x="923" y="850"/>
                </a:lnTo>
                <a:lnTo>
                  <a:pt x="924" y="851"/>
                </a:lnTo>
              </a:path>
            </a:pathLst>
          </a:custGeom>
          <a:noFill/>
          <a:ln w="12700" cap="rnd" cmpd="sng">
            <a:solidFill>
              <a:srgbClr val="9933FF"/>
            </a:solidFill>
            <a:prstDash val="solid"/>
            <a:round/>
            <a:headEnd type="none" w="sm" len="sm"/>
            <a:tailEnd type="none" w="sm" len="sm"/>
          </a:ln>
        </p:spPr>
        <p:txBody>
          <a:bodyPr/>
          <a:lstStyle/>
          <a:p>
            <a:endParaRPr lang="en-US"/>
          </a:p>
        </p:txBody>
      </p:sp>
      <p:sp>
        <p:nvSpPr>
          <p:cNvPr id="43024" name="Line 16"/>
          <p:cNvSpPr>
            <a:spLocks noChangeShapeType="1"/>
          </p:cNvSpPr>
          <p:nvPr/>
        </p:nvSpPr>
        <p:spPr bwMode="auto">
          <a:xfrm>
            <a:off x="609600" y="5310188"/>
            <a:ext cx="7924800" cy="0"/>
          </a:xfrm>
          <a:prstGeom prst="line">
            <a:avLst/>
          </a:prstGeom>
          <a:noFill/>
          <a:ln w="12700">
            <a:solidFill>
              <a:schemeClr val="tx1"/>
            </a:solidFill>
            <a:round/>
            <a:headEnd/>
            <a:tailEnd/>
          </a:ln>
        </p:spPr>
        <p:txBody>
          <a:bodyPr/>
          <a:lstStyle/>
          <a:p>
            <a:endParaRPr lang="en-US"/>
          </a:p>
        </p:txBody>
      </p:sp>
      <p:sp>
        <p:nvSpPr>
          <p:cNvPr id="43025" name="Freeform 17"/>
          <p:cNvSpPr>
            <a:spLocks/>
          </p:cNvSpPr>
          <p:nvPr/>
        </p:nvSpPr>
        <p:spPr bwMode="auto">
          <a:xfrm>
            <a:off x="1447800" y="2362200"/>
            <a:ext cx="6659563" cy="2882900"/>
          </a:xfrm>
          <a:custGeom>
            <a:avLst/>
            <a:gdLst>
              <a:gd name="T0" fmla="*/ 2147483647 w 4195"/>
              <a:gd name="T1" fmla="*/ 2147483647 h 1816"/>
              <a:gd name="T2" fmla="*/ 2147483647 w 4195"/>
              <a:gd name="T3" fmla="*/ 2147483647 h 1816"/>
              <a:gd name="T4" fmla="*/ 2147483647 w 4195"/>
              <a:gd name="T5" fmla="*/ 2147483647 h 1816"/>
              <a:gd name="T6" fmla="*/ 2147483647 w 4195"/>
              <a:gd name="T7" fmla="*/ 2147483647 h 1816"/>
              <a:gd name="T8" fmla="*/ 2147483647 w 4195"/>
              <a:gd name="T9" fmla="*/ 2147483647 h 1816"/>
              <a:gd name="T10" fmla="*/ 2147483647 w 4195"/>
              <a:gd name="T11" fmla="*/ 2147483647 h 1816"/>
              <a:gd name="T12" fmla="*/ 2147483647 w 4195"/>
              <a:gd name="T13" fmla="*/ 2147483647 h 1816"/>
              <a:gd name="T14" fmla="*/ 2147483647 w 4195"/>
              <a:gd name="T15" fmla="*/ 2147483647 h 1816"/>
              <a:gd name="T16" fmla="*/ 2147483647 w 4195"/>
              <a:gd name="T17" fmla="*/ 2147483647 h 1816"/>
              <a:gd name="T18" fmla="*/ 2147483647 w 4195"/>
              <a:gd name="T19" fmla="*/ 2147483647 h 1816"/>
              <a:gd name="T20" fmla="*/ 2147483647 w 4195"/>
              <a:gd name="T21" fmla="*/ 2147483647 h 1816"/>
              <a:gd name="T22" fmla="*/ 2147483647 w 4195"/>
              <a:gd name="T23" fmla="*/ 2147483647 h 1816"/>
              <a:gd name="T24" fmla="*/ 2147483647 w 4195"/>
              <a:gd name="T25" fmla="*/ 2147483647 h 1816"/>
              <a:gd name="T26" fmla="*/ 2147483647 w 4195"/>
              <a:gd name="T27" fmla="*/ 2147483647 h 1816"/>
              <a:gd name="T28" fmla="*/ 2147483647 w 4195"/>
              <a:gd name="T29" fmla="*/ 2147483647 h 1816"/>
              <a:gd name="T30" fmla="*/ 2147483647 w 4195"/>
              <a:gd name="T31" fmla="*/ 2147483647 h 1816"/>
              <a:gd name="T32" fmla="*/ 2147483647 w 4195"/>
              <a:gd name="T33" fmla="*/ 2147483647 h 1816"/>
              <a:gd name="T34" fmla="*/ 2147483647 w 4195"/>
              <a:gd name="T35" fmla="*/ 2147483647 h 1816"/>
              <a:gd name="T36" fmla="*/ 2147483647 w 4195"/>
              <a:gd name="T37" fmla="*/ 2147483647 h 1816"/>
              <a:gd name="T38" fmla="*/ 2147483647 w 4195"/>
              <a:gd name="T39" fmla="*/ 2147483647 h 1816"/>
              <a:gd name="T40" fmla="*/ 2147483647 w 4195"/>
              <a:gd name="T41" fmla="*/ 2147483647 h 1816"/>
              <a:gd name="T42" fmla="*/ 2147483647 w 4195"/>
              <a:gd name="T43" fmla="*/ 2147483647 h 1816"/>
              <a:gd name="T44" fmla="*/ 2147483647 w 4195"/>
              <a:gd name="T45" fmla="*/ 2147483647 h 1816"/>
              <a:gd name="T46" fmla="*/ 2147483647 w 4195"/>
              <a:gd name="T47" fmla="*/ 2147483647 h 1816"/>
              <a:gd name="T48" fmla="*/ 2147483647 w 4195"/>
              <a:gd name="T49" fmla="*/ 2147483647 h 1816"/>
              <a:gd name="T50" fmla="*/ 2147483647 w 4195"/>
              <a:gd name="T51" fmla="*/ 2147483647 h 1816"/>
              <a:gd name="T52" fmla="*/ 2147483647 w 4195"/>
              <a:gd name="T53" fmla="*/ 2147483647 h 1816"/>
              <a:gd name="T54" fmla="*/ 2147483647 w 4195"/>
              <a:gd name="T55" fmla="*/ 2147483647 h 1816"/>
              <a:gd name="T56" fmla="*/ 2147483647 w 4195"/>
              <a:gd name="T57" fmla="*/ 2147483647 h 1816"/>
              <a:gd name="T58" fmla="*/ 2147483647 w 4195"/>
              <a:gd name="T59" fmla="*/ 2147483647 h 1816"/>
              <a:gd name="T60" fmla="*/ 2147483647 w 4195"/>
              <a:gd name="T61" fmla="*/ 2147483647 h 1816"/>
              <a:gd name="T62" fmla="*/ 2147483647 w 4195"/>
              <a:gd name="T63" fmla="*/ 2147483647 h 1816"/>
              <a:gd name="T64" fmla="*/ 2147483647 w 4195"/>
              <a:gd name="T65" fmla="*/ 2147483647 h 1816"/>
              <a:gd name="T66" fmla="*/ 2147483647 w 4195"/>
              <a:gd name="T67" fmla="*/ 2147483647 h 1816"/>
              <a:gd name="T68" fmla="*/ 2147483647 w 4195"/>
              <a:gd name="T69" fmla="*/ 2147483647 h 1816"/>
              <a:gd name="T70" fmla="*/ 2147483647 w 4195"/>
              <a:gd name="T71" fmla="*/ 2147483647 h 1816"/>
              <a:gd name="T72" fmla="*/ 2147483647 w 4195"/>
              <a:gd name="T73" fmla="*/ 2147483647 h 1816"/>
              <a:gd name="T74" fmla="*/ 2147483647 w 4195"/>
              <a:gd name="T75" fmla="*/ 2147483647 h 1816"/>
              <a:gd name="T76" fmla="*/ 2147483647 w 4195"/>
              <a:gd name="T77" fmla="*/ 2147483647 h 1816"/>
              <a:gd name="T78" fmla="*/ 2147483647 w 4195"/>
              <a:gd name="T79" fmla="*/ 2147483647 h 1816"/>
              <a:gd name="T80" fmla="*/ 2147483647 w 4195"/>
              <a:gd name="T81" fmla="*/ 2147483647 h 1816"/>
              <a:gd name="T82" fmla="*/ 2147483647 w 4195"/>
              <a:gd name="T83" fmla="*/ 2147483647 h 1816"/>
              <a:gd name="T84" fmla="*/ 2147483647 w 4195"/>
              <a:gd name="T85" fmla="*/ 2147483647 h 1816"/>
              <a:gd name="T86" fmla="*/ 2147483647 w 4195"/>
              <a:gd name="T87" fmla="*/ 2147483647 h 1816"/>
              <a:gd name="T88" fmla="*/ 2147483647 w 4195"/>
              <a:gd name="T89" fmla="*/ 2147483647 h 1816"/>
              <a:gd name="T90" fmla="*/ 2147483647 w 4195"/>
              <a:gd name="T91" fmla="*/ 2147483647 h 1816"/>
              <a:gd name="T92" fmla="*/ 2147483647 w 4195"/>
              <a:gd name="T93" fmla="*/ 2147483647 h 1816"/>
              <a:gd name="T94" fmla="*/ 2147483647 w 4195"/>
              <a:gd name="T95" fmla="*/ 2147483647 h 1816"/>
              <a:gd name="T96" fmla="*/ 2147483647 w 4195"/>
              <a:gd name="T97" fmla="*/ 2147483647 h 1816"/>
              <a:gd name="T98" fmla="*/ 2147483647 w 4195"/>
              <a:gd name="T99" fmla="*/ 2147483647 h 1816"/>
              <a:gd name="T100" fmla="*/ 2147483647 w 4195"/>
              <a:gd name="T101" fmla="*/ 2147483647 h 1816"/>
              <a:gd name="T102" fmla="*/ 2147483647 w 4195"/>
              <a:gd name="T103" fmla="*/ 2147483647 h 1816"/>
              <a:gd name="T104" fmla="*/ 2147483647 w 4195"/>
              <a:gd name="T105" fmla="*/ 2147483647 h 1816"/>
              <a:gd name="T106" fmla="*/ 2147483647 w 4195"/>
              <a:gd name="T107" fmla="*/ 2147483647 h 1816"/>
              <a:gd name="T108" fmla="*/ 2147483647 w 4195"/>
              <a:gd name="T109" fmla="*/ 2147483647 h 1816"/>
              <a:gd name="T110" fmla="*/ 2147483647 w 4195"/>
              <a:gd name="T111" fmla="*/ 2147483647 h 1816"/>
              <a:gd name="T112" fmla="*/ 2147483647 w 4195"/>
              <a:gd name="T113" fmla="*/ 2147483647 h 1816"/>
              <a:gd name="T114" fmla="*/ 2147483647 w 4195"/>
              <a:gd name="T115" fmla="*/ 2147483647 h 1816"/>
              <a:gd name="T116" fmla="*/ 2147483647 w 4195"/>
              <a:gd name="T117" fmla="*/ 2147483647 h 1816"/>
              <a:gd name="T118" fmla="*/ 2147483647 w 4195"/>
              <a:gd name="T119" fmla="*/ 2147483647 h 18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95"/>
              <a:gd name="T181" fmla="*/ 0 h 1816"/>
              <a:gd name="T182" fmla="*/ 4195 w 4195"/>
              <a:gd name="T183" fmla="*/ 1816 h 18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95" h="1816">
                <a:moveTo>
                  <a:pt x="0" y="1771"/>
                </a:moveTo>
                <a:lnTo>
                  <a:pt x="14" y="1768"/>
                </a:lnTo>
                <a:lnTo>
                  <a:pt x="28" y="1765"/>
                </a:lnTo>
                <a:lnTo>
                  <a:pt x="41" y="1760"/>
                </a:lnTo>
                <a:lnTo>
                  <a:pt x="56" y="1757"/>
                </a:lnTo>
                <a:lnTo>
                  <a:pt x="71" y="1753"/>
                </a:lnTo>
                <a:lnTo>
                  <a:pt x="84" y="1749"/>
                </a:lnTo>
                <a:lnTo>
                  <a:pt x="98" y="1745"/>
                </a:lnTo>
                <a:lnTo>
                  <a:pt x="112" y="1740"/>
                </a:lnTo>
                <a:lnTo>
                  <a:pt x="125" y="1736"/>
                </a:lnTo>
                <a:lnTo>
                  <a:pt x="139" y="1733"/>
                </a:lnTo>
                <a:lnTo>
                  <a:pt x="153" y="1727"/>
                </a:lnTo>
                <a:lnTo>
                  <a:pt x="168" y="1724"/>
                </a:lnTo>
                <a:lnTo>
                  <a:pt x="182" y="1719"/>
                </a:lnTo>
                <a:lnTo>
                  <a:pt x="195" y="1714"/>
                </a:lnTo>
                <a:lnTo>
                  <a:pt x="210" y="1710"/>
                </a:lnTo>
                <a:lnTo>
                  <a:pt x="224" y="1705"/>
                </a:lnTo>
                <a:lnTo>
                  <a:pt x="237" y="1700"/>
                </a:lnTo>
                <a:lnTo>
                  <a:pt x="251" y="1695"/>
                </a:lnTo>
                <a:lnTo>
                  <a:pt x="266" y="1691"/>
                </a:lnTo>
                <a:lnTo>
                  <a:pt x="280" y="1686"/>
                </a:lnTo>
                <a:lnTo>
                  <a:pt x="294" y="1679"/>
                </a:lnTo>
                <a:lnTo>
                  <a:pt x="307" y="1675"/>
                </a:lnTo>
                <a:lnTo>
                  <a:pt x="321" y="1670"/>
                </a:lnTo>
                <a:lnTo>
                  <a:pt x="335" y="1664"/>
                </a:lnTo>
                <a:lnTo>
                  <a:pt x="349" y="1658"/>
                </a:lnTo>
                <a:lnTo>
                  <a:pt x="363" y="1653"/>
                </a:lnTo>
                <a:lnTo>
                  <a:pt x="378" y="1647"/>
                </a:lnTo>
                <a:lnTo>
                  <a:pt x="391" y="1641"/>
                </a:lnTo>
                <a:lnTo>
                  <a:pt x="406" y="1635"/>
                </a:lnTo>
                <a:lnTo>
                  <a:pt x="419" y="1629"/>
                </a:lnTo>
                <a:lnTo>
                  <a:pt x="433" y="1623"/>
                </a:lnTo>
                <a:lnTo>
                  <a:pt x="447" y="1617"/>
                </a:lnTo>
                <a:lnTo>
                  <a:pt x="460" y="1611"/>
                </a:lnTo>
                <a:lnTo>
                  <a:pt x="476" y="1605"/>
                </a:lnTo>
                <a:lnTo>
                  <a:pt x="490" y="1598"/>
                </a:lnTo>
                <a:lnTo>
                  <a:pt x="503" y="1591"/>
                </a:lnTo>
                <a:lnTo>
                  <a:pt x="517" y="1585"/>
                </a:lnTo>
                <a:lnTo>
                  <a:pt x="531" y="1578"/>
                </a:lnTo>
                <a:lnTo>
                  <a:pt x="545" y="1572"/>
                </a:lnTo>
                <a:lnTo>
                  <a:pt x="559" y="1565"/>
                </a:lnTo>
                <a:lnTo>
                  <a:pt x="572" y="1558"/>
                </a:lnTo>
                <a:lnTo>
                  <a:pt x="587" y="1552"/>
                </a:lnTo>
                <a:lnTo>
                  <a:pt x="602" y="1545"/>
                </a:lnTo>
                <a:lnTo>
                  <a:pt x="615" y="1537"/>
                </a:lnTo>
                <a:lnTo>
                  <a:pt x="629" y="1531"/>
                </a:lnTo>
                <a:lnTo>
                  <a:pt x="643" y="1524"/>
                </a:lnTo>
                <a:lnTo>
                  <a:pt x="656" y="1516"/>
                </a:lnTo>
                <a:lnTo>
                  <a:pt x="670" y="1509"/>
                </a:lnTo>
                <a:lnTo>
                  <a:pt x="685" y="1501"/>
                </a:lnTo>
                <a:lnTo>
                  <a:pt x="699" y="1494"/>
                </a:lnTo>
                <a:lnTo>
                  <a:pt x="713" y="1487"/>
                </a:lnTo>
                <a:lnTo>
                  <a:pt x="726" y="1479"/>
                </a:lnTo>
                <a:lnTo>
                  <a:pt x="741" y="1471"/>
                </a:lnTo>
                <a:lnTo>
                  <a:pt x="755" y="1463"/>
                </a:lnTo>
                <a:lnTo>
                  <a:pt x="768" y="1456"/>
                </a:lnTo>
                <a:lnTo>
                  <a:pt x="782" y="1449"/>
                </a:lnTo>
                <a:lnTo>
                  <a:pt x="797" y="1441"/>
                </a:lnTo>
                <a:lnTo>
                  <a:pt x="811" y="1433"/>
                </a:lnTo>
                <a:lnTo>
                  <a:pt x="825" y="1425"/>
                </a:lnTo>
                <a:lnTo>
                  <a:pt x="838" y="1417"/>
                </a:lnTo>
                <a:lnTo>
                  <a:pt x="852" y="1409"/>
                </a:lnTo>
                <a:lnTo>
                  <a:pt x="866" y="1401"/>
                </a:lnTo>
                <a:lnTo>
                  <a:pt x="880" y="1394"/>
                </a:lnTo>
                <a:lnTo>
                  <a:pt x="895" y="1385"/>
                </a:lnTo>
                <a:lnTo>
                  <a:pt x="909" y="1376"/>
                </a:lnTo>
                <a:lnTo>
                  <a:pt x="922" y="1369"/>
                </a:lnTo>
                <a:lnTo>
                  <a:pt x="937" y="1361"/>
                </a:lnTo>
                <a:lnTo>
                  <a:pt x="951" y="1353"/>
                </a:lnTo>
                <a:lnTo>
                  <a:pt x="964" y="1344"/>
                </a:lnTo>
                <a:lnTo>
                  <a:pt x="978" y="1337"/>
                </a:lnTo>
                <a:lnTo>
                  <a:pt x="992" y="1328"/>
                </a:lnTo>
                <a:lnTo>
                  <a:pt x="1007" y="1320"/>
                </a:lnTo>
                <a:lnTo>
                  <a:pt x="1021" y="1312"/>
                </a:lnTo>
                <a:lnTo>
                  <a:pt x="1034" y="1303"/>
                </a:lnTo>
                <a:lnTo>
                  <a:pt x="1048" y="1296"/>
                </a:lnTo>
                <a:lnTo>
                  <a:pt x="1062" y="1288"/>
                </a:lnTo>
                <a:lnTo>
                  <a:pt x="1076" y="1279"/>
                </a:lnTo>
                <a:lnTo>
                  <a:pt x="1090" y="1271"/>
                </a:lnTo>
                <a:lnTo>
                  <a:pt x="1104" y="1263"/>
                </a:lnTo>
                <a:lnTo>
                  <a:pt x="1118" y="1255"/>
                </a:lnTo>
                <a:lnTo>
                  <a:pt x="1133" y="1247"/>
                </a:lnTo>
                <a:lnTo>
                  <a:pt x="1146" y="1239"/>
                </a:lnTo>
                <a:lnTo>
                  <a:pt x="1160" y="1231"/>
                </a:lnTo>
                <a:lnTo>
                  <a:pt x="1174" y="1223"/>
                </a:lnTo>
                <a:lnTo>
                  <a:pt x="1187" y="1215"/>
                </a:lnTo>
                <a:lnTo>
                  <a:pt x="1201" y="1207"/>
                </a:lnTo>
                <a:lnTo>
                  <a:pt x="1217" y="1199"/>
                </a:lnTo>
                <a:lnTo>
                  <a:pt x="1230" y="1192"/>
                </a:lnTo>
                <a:lnTo>
                  <a:pt x="1244" y="1184"/>
                </a:lnTo>
                <a:lnTo>
                  <a:pt x="1258" y="1177"/>
                </a:lnTo>
                <a:lnTo>
                  <a:pt x="1272" y="1168"/>
                </a:lnTo>
                <a:lnTo>
                  <a:pt x="1286" y="1160"/>
                </a:lnTo>
                <a:lnTo>
                  <a:pt x="1299" y="1153"/>
                </a:lnTo>
                <a:lnTo>
                  <a:pt x="1314" y="1146"/>
                </a:lnTo>
                <a:lnTo>
                  <a:pt x="1329" y="1139"/>
                </a:lnTo>
                <a:lnTo>
                  <a:pt x="1342" y="1132"/>
                </a:lnTo>
                <a:lnTo>
                  <a:pt x="1356" y="1124"/>
                </a:lnTo>
                <a:lnTo>
                  <a:pt x="1370" y="1117"/>
                </a:lnTo>
                <a:lnTo>
                  <a:pt x="1383" y="1111"/>
                </a:lnTo>
                <a:lnTo>
                  <a:pt x="1397" y="1103"/>
                </a:lnTo>
                <a:lnTo>
                  <a:pt x="1411" y="1097"/>
                </a:lnTo>
                <a:lnTo>
                  <a:pt x="1426" y="1090"/>
                </a:lnTo>
                <a:lnTo>
                  <a:pt x="1440" y="1083"/>
                </a:lnTo>
                <a:lnTo>
                  <a:pt x="1453" y="1076"/>
                </a:lnTo>
                <a:lnTo>
                  <a:pt x="1468" y="1071"/>
                </a:lnTo>
                <a:lnTo>
                  <a:pt x="1482" y="1064"/>
                </a:lnTo>
                <a:lnTo>
                  <a:pt x="1495" y="1058"/>
                </a:lnTo>
                <a:lnTo>
                  <a:pt x="1509" y="1051"/>
                </a:lnTo>
                <a:lnTo>
                  <a:pt x="1524" y="1045"/>
                </a:lnTo>
                <a:lnTo>
                  <a:pt x="1538" y="1040"/>
                </a:lnTo>
                <a:lnTo>
                  <a:pt x="1552" y="1034"/>
                </a:lnTo>
                <a:lnTo>
                  <a:pt x="1565" y="1028"/>
                </a:lnTo>
                <a:lnTo>
                  <a:pt x="1579" y="1023"/>
                </a:lnTo>
                <a:lnTo>
                  <a:pt x="1593" y="1017"/>
                </a:lnTo>
                <a:lnTo>
                  <a:pt x="1607" y="1012"/>
                </a:lnTo>
                <a:lnTo>
                  <a:pt x="1621" y="1007"/>
                </a:lnTo>
                <a:lnTo>
                  <a:pt x="1636" y="1002"/>
                </a:lnTo>
                <a:lnTo>
                  <a:pt x="1649" y="997"/>
                </a:lnTo>
                <a:lnTo>
                  <a:pt x="1664" y="991"/>
                </a:lnTo>
                <a:lnTo>
                  <a:pt x="1677" y="987"/>
                </a:lnTo>
                <a:lnTo>
                  <a:pt x="1691" y="982"/>
                </a:lnTo>
                <a:lnTo>
                  <a:pt x="1705" y="978"/>
                </a:lnTo>
                <a:lnTo>
                  <a:pt x="1718" y="972"/>
                </a:lnTo>
                <a:lnTo>
                  <a:pt x="1734" y="969"/>
                </a:lnTo>
                <a:lnTo>
                  <a:pt x="1748" y="964"/>
                </a:lnTo>
                <a:lnTo>
                  <a:pt x="1761" y="959"/>
                </a:lnTo>
                <a:lnTo>
                  <a:pt x="1775" y="955"/>
                </a:lnTo>
                <a:lnTo>
                  <a:pt x="1789" y="950"/>
                </a:lnTo>
                <a:lnTo>
                  <a:pt x="1803" y="944"/>
                </a:lnTo>
                <a:lnTo>
                  <a:pt x="1817" y="940"/>
                </a:lnTo>
                <a:lnTo>
                  <a:pt x="1831" y="933"/>
                </a:lnTo>
                <a:lnTo>
                  <a:pt x="1845" y="926"/>
                </a:lnTo>
                <a:lnTo>
                  <a:pt x="1860" y="918"/>
                </a:lnTo>
                <a:lnTo>
                  <a:pt x="1873" y="908"/>
                </a:lnTo>
                <a:lnTo>
                  <a:pt x="1887" y="895"/>
                </a:lnTo>
                <a:lnTo>
                  <a:pt x="1901" y="877"/>
                </a:lnTo>
                <a:lnTo>
                  <a:pt x="1914" y="851"/>
                </a:lnTo>
                <a:lnTo>
                  <a:pt x="1929" y="813"/>
                </a:lnTo>
                <a:lnTo>
                  <a:pt x="1943" y="749"/>
                </a:lnTo>
                <a:lnTo>
                  <a:pt x="1957" y="640"/>
                </a:lnTo>
                <a:lnTo>
                  <a:pt x="1971" y="447"/>
                </a:lnTo>
                <a:lnTo>
                  <a:pt x="1984" y="157"/>
                </a:lnTo>
                <a:lnTo>
                  <a:pt x="1999" y="0"/>
                </a:lnTo>
                <a:lnTo>
                  <a:pt x="2013" y="217"/>
                </a:lnTo>
                <a:lnTo>
                  <a:pt x="2026" y="495"/>
                </a:lnTo>
                <a:lnTo>
                  <a:pt x="2040" y="667"/>
                </a:lnTo>
                <a:lnTo>
                  <a:pt x="2056" y="765"/>
                </a:lnTo>
                <a:lnTo>
                  <a:pt x="2069" y="823"/>
                </a:lnTo>
                <a:lnTo>
                  <a:pt x="2083" y="857"/>
                </a:lnTo>
                <a:lnTo>
                  <a:pt x="2097" y="881"/>
                </a:lnTo>
                <a:lnTo>
                  <a:pt x="2110" y="898"/>
                </a:lnTo>
                <a:lnTo>
                  <a:pt x="2125" y="910"/>
                </a:lnTo>
                <a:lnTo>
                  <a:pt x="2138" y="920"/>
                </a:lnTo>
                <a:lnTo>
                  <a:pt x="2153" y="928"/>
                </a:lnTo>
                <a:lnTo>
                  <a:pt x="2167" y="934"/>
                </a:lnTo>
                <a:lnTo>
                  <a:pt x="2180" y="940"/>
                </a:lnTo>
                <a:lnTo>
                  <a:pt x="2195" y="945"/>
                </a:lnTo>
                <a:lnTo>
                  <a:pt x="2209" y="951"/>
                </a:lnTo>
                <a:lnTo>
                  <a:pt x="2222" y="956"/>
                </a:lnTo>
                <a:lnTo>
                  <a:pt x="2236" y="960"/>
                </a:lnTo>
                <a:lnTo>
                  <a:pt x="2250" y="964"/>
                </a:lnTo>
                <a:lnTo>
                  <a:pt x="2265" y="970"/>
                </a:lnTo>
                <a:lnTo>
                  <a:pt x="2279" y="974"/>
                </a:lnTo>
                <a:lnTo>
                  <a:pt x="2292" y="978"/>
                </a:lnTo>
                <a:lnTo>
                  <a:pt x="2306" y="983"/>
                </a:lnTo>
                <a:lnTo>
                  <a:pt x="2321" y="988"/>
                </a:lnTo>
                <a:lnTo>
                  <a:pt x="2334" y="993"/>
                </a:lnTo>
                <a:lnTo>
                  <a:pt x="2348" y="998"/>
                </a:lnTo>
                <a:lnTo>
                  <a:pt x="2362" y="1003"/>
                </a:lnTo>
                <a:lnTo>
                  <a:pt x="2376" y="1008"/>
                </a:lnTo>
                <a:lnTo>
                  <a:pt x="2391" y="1013"/>
                </a:lnTo>
                <a:lnTo>
                  <a:pt x="2404" y="1019"/>
                </a:lnTo>
                <a:lnTo>
                  <a:pt x="2418" y="1024"/>
                </a:lnTo>
                <a:lnTo>
                  <a:pt x="2432" y="1030"/>
                </a:lnTo>
                <a:lnTo>
                  <a:pt x="2445" y="1035"/>
                </a:lnTo>
                <a:lnTo>
                  <a:pt x="2460" y="1041"/>
                </a:lnTo>
                <a:lnTo>
                  <a:pt x="2475" y="1046"/>
                </a:lnTo>
                <a:lnTo>
                  <a:pt x="2488" y="1053"/>
                </a:lnTo>
                <a:lnTo>
                  <a:pt x="2502" y="1059"/>
                </a:lnTo>
                <a:lnTo>
                  <a:pt x="2516" y="1065"/>
                </a:lnTo>
                <a:lnTo>
                  <a:pt x="2530" y="1072"/>
                </a:lnTo>
                <a:lnTo>
                  <a:pt x="2544" y="1079"/>
                </a:lnTo>
                <a:lnTo>
                  <a:pt x="2557" y="1085"/>
                </a:lnTo>
                <a:lnTo>
                  <a:pt x="2572" y="1092"/>
                </a:lnTo>
                <a:lnTo>
                  <a:pt x="2587" y="1098"/>
                </a:lnTo>
                <a:lnTo>
                  <a:pt x="2600" y="1105"/>
                </a:lnTo>
                <a:lnTo>
                  <a:pt x="2614" y="1111"/>
                </a:lnTo>
                <a:lnTo>
                  <a:pt x="2628" y="1120"/>
                </a:lnTo>
                <a:lnTo>
                  <a:pt x="2641" y="1126"/>
                </a:lnTo>
                <a:lnTo>
                  <a:pt x="2656" y="1133"/>
                </a:lnTo>
                <a:lnTo>
                  <a:pt x="2669" y="1139"/>
                </a:lnTo>
                <a:lnTo>
                  <a:pt x="2684" y="1147"/>
                </a:lnTo>
                <a:lnTo>
                  <a:pt x="2698" y="1155"/>
                </a:lnTo>
                <a:lnTo>
                  <a:pt x="2712" y="1162"/>
                </a:lnTo>
                <a:lnTo>
                  <a:pt x="2726" y="1170"/>
                </a:lnTo>
                <a:lnTo>
                  <a:pt x="2740" y="1177"/>
                </a:lnTo>
                <a:lnTo>
                  <a:pt x="2753" y="1186"/>
                </a:lnTo>
                <a:lnTo>
                  <a:pt x="2767" y="1193"/>
                </a:lnTo>
                <a:lnTo>
                  <a:pt x="2782" y="1201"/>
                </a:lnTo>
                <a:lnTo>
                  <a:pt x="2796" y="1209"/>
                </a:lnTo>
                <a:lnTo>
                  <a:pt x="2810" y="1217"/>
                </a:lnTo>
                <a:lnTo>
                  <a:pt x="2823" y="1225"/>
                </a:lnTo>
                <a:lnTo>
                  <a:pt x="2837" y="1233"/>
                </a:lnTo>
                <a:lnTo>
                  <a:pt x="2852" y="1241"/>
                </a:lnTo>
                <a:lnTo>
                  <a:pt x="2865" y="1248"/>
                </a:lnTo>
                <a:lnTo>
                  <a:pt x="2879" y="1256"/>
                </a:lnTo>
                <a:lnTo>
                  <a:pt x="2894" y="1265"/>
                </a:lnTo>
                <a:lnTo>
                  <a:pt x="2908" y="1272"/>
                </a:lnTo>
                <a:lnTo>
                  <a:pt x="2922" y="1281"/>
                </a:lnTo>
                <a:lnTo>
                  <a:pt x="2935" y="1289"/>
                </a:lnTo>
                <a:lnTo>
                  <a:pt x="2949" y="1297"/>
                </a:lnTo>
                <a:lnTo>
                  <a:pt x="2963" y="1305"/>
                </a:lnTo>
                <a:lnTo>
                  <a:pt x="2976" y="1313"/>
                </a:lnTo>
                <a:lnTo>
                  <a:pt x="2992" y="1321"/>
                </a:lnTo>
                <a:lnTo>
                  <a:pt x="3006" y="1329"/>
                </a:lnTo>
                <a:lnTo>
                  <a:pt x="3019" y="1338"/>
                </a:lnTo>
                <a:lnTo>
                  <a:pt x="3033" y="1346"/>
                </a:lnTo>
                <a:lnTo>
                  <a:pt x="3048" y="1354"/>
                </a:lnTo>
                <a:lnTo>
                  <a:pt x="3061" y="1362"/>
                </a:lnTo>
                <a:lnTo>
                  <a:pt x="3075" y="1370"/>
                </a:lnTo>
                <a:lnTo>
                  <a:pt x="3089" y="1378"/>
                </a:lnTo>
                <a:lnTo>
                  <a:pt x="3104" y="1387"/>
                </a:lnTo>
                <a:lnTo>
                  <a:pt x="3118" y="1395"/>
                </a:lnTo>
                <a:lnTo>
                  <a:pt x="3131" y="1403"/>
                </a:lnTo>
                <a:lnTo>
                  <a:pt x="3145" y="1411"/>
                </a:lnTo>
                <a:lnTo>
                  <a:pt x="3159" y="1418"/>
                </a:lnTo>
                <a:lnTo>
                  <a:pt x="3172" y="1427"/>
                </a:lnTo>
                <a:lnTo>
                  <a:pt x="3187" y="1434"/>
                </a:lnTo>
                <a:lnTo>
                  <a:pt x="3201" y="1442"/>
                </a:lnTo>
                <a:lnTo>
                  <a:pt x="3215" y="1449"/>
                </a:lnTo>
                <a:lnTo>
                  <a:pt x="3229" y="1457"/>
                </a:lnTo>
                <a:lnTo>
                  <a:pt x="3243" y="1465"/>
                </a:lnTo>
                <a:lnTo>
                  <a:pt x="3257" y="1473"/>
                </a:lnTo>
                <a:lnTo>
                  <a:pt x="3271" y="1480"/>
                </a:lnTo>
                <a:lnTo>
                  <a:pt x="3284" y="1487"/>
                </a:lnTo>
                <a:lnTo>
                  <a:pt x="3298" y="1496"/>
                </a:lnTo>
                <a:lnTo>
                  <a:pt x="3314" y="1503"/>
                </a:lnTo>
                <a:lnTo>
                  <a:pt x="3327" y="1510"/>
                </a:lnTo>
                <a:lnTo>
                  <a:pt x="3341" y="1517"/>
                </a:lnTo>
                <a:lnTo>
                  <a:pt x="3355" y="1524"/>
                </a:lnTo>
                <a:lnTo>
                  <a:pt x="3368" y="1531"/>
                </a:lnTo>
                <a:lnTo>
                  <a:pt x="3383" y="1539"/>
                </a:lnTo>
                <a:lnTo>
                  <a:pt x="3396" y="1546"/>
                </a:lnTo>
                <a:lnTo>
                  <a:pt x="3411" y="1553"/>
                </a:lnTo>
                <a:lnTo>
                  <a:pt x="3425" y="1559"/>
                </a:lnTo>
                <a:lnTo>
                  <a:pt x="3439" y="1567"/>
                </a:lnTo>
                <a:lnTo>
                  <a:pt x="3453" y="1574"/>
                </a:lnTo>
                <a:lnTo>
                  <a:pt x="3467" y="1580"/>
                </a:lnTo>
                <a:lnTo>
                  <a:pt x="3480" y="1587"/>
                </a:lnTo>
                <a:lnTo>
                  <a:pt x="3494" y="1593"/>
                </a:lnTo>
                <a:lnTo>
                  <a:pt x="3508" y="1599"/>
                </a:lnTo>
                <a:lnTo>
                  <a:pt x="3523" y="1606"/>
                </a:lnTo>
                <a:lnTo>
                  <a:pt x="3537" y="1612"/>
                </a:lnTo>
                <a:lnTo>
                  <a:pt x="3550" y="1618"/>
                </a:lnTo>
                <a:lnTo>
                  <a:pt x="3564" y="1625"/>
                </a:lnTo>
                <a:lnTo>
                  <a:pt x="3579" y="1631"/>
                </a:lnTo>
                <a:lnTo>
                  <a:pt x="3592" y="1636"/>
                </a:lnTo>
                <a:lnTo>
                  <a:pt x="3606" y="1642"/>
                </a:lnTo>
                <a:lnTo>
                  <a:pt x="3621" y="1648"/>
                </a:lnTo>
                <a:lnTo>
                  <a:pt x="3635" y="1654"/>
                </a:lnTo>
                <a:lnTo>
                  <a:pt x="3649" y="1659"/>
                </a:lnTo>
                <a:lnTo>
                  <a:pt x="3662" y="1665"/>
                </a:lnTo>
                <a:lnTo>
                  <a:pt x="3676" y="1670"/>
                </a:lnTo>
                <a:lnTo>
                  <a:pt x="3690" y="1676"/>
                </a:lnTo>
                <a:lnTo>
                  <a:pt x="3703" y="1681"/>
                </a:lnTo>
                <a:lnTo>
                  <a:pt x="3718" y="1686"/>
                </a:lnTo>
                <a:lnTo>
                  <a:pt x="3733" y="1692"/>
                </a:lnTo>
                <a:lnTo>
                  <a:pt x="3746" y="1696"/>
                </a:lnTo>
                <a:lnTo>
                  <a:pt x="3760" y="1701"/>
                </a:lnTo>
                <a:lnTo>
                  <a:pt x="3774" y="1706"/>
                </a:lnTo>
                <a:lnTo>
                  <a:pt x="3788" y="1711"/>
                </a:lnTo>
                <a:lnTo>
                  <a:pt x="3802" y="1715"/>
                </a:lnTo>
                <a:lnTo>
                  <a:pt x="3815" y="1719"/>
                </a:lnTo>
                <a:lnTo>
                  <a:pt x="3831" y="1725"/>
                </a:lnTo>
                <a:lnTo>
                  <a:pt x="3845" y="1729"/>
                </a:lnTo>
                <a:lnTo>
                  <a:pt x="3858" y="1733"/>
                </a:lnTo>
                <a:lnTo>
                  <a:pt x="3872" y="1737"/>
                </a:lnTo>
                <a:lnTo>
                  <a:pt x="3886" y="1741"/>
                </a:lnTo>
                <a:lnTo>
                  <a:pt x="3899" y="1746"/>
                </a:lnTo>
                <a:lnTo>
                  <a:pt x="3914" y="1749"/>
                </a:lnTo>
                <a:lnTo>
                  <a:pt x="3928" y="1754"/>
                </a:lnTo>
                <a:lnTo>
                  <a:pt x="3942" y="1757"/>
                </a:lnTo>
                <a:lnTo>
                  <a:pt x="3956" y="1761"/>
                </a:lnTo>
                <a:lnTo>
                  <a:pt x="3970" y="1765"/>
                </a:lnTo>
                <a:lnTo>
                  <a:pt x="3984" y="1768"/>
                </a:lnTo>
                <a:lnTo>
                  <a:pt x="3998" y="1772"/>
                </a:lnTo>
                <a:lnTo>
                  <a:pt x="4011" y="1775"/>
                </a:lnTo>
                <a:lnTo>
                  <a:pt x="4025" y="1779"/>
                </a:lnTo>
                <a:lnTo>
                  <a:pt x="4040" y="1782"/>
                </a:lnTo>
                <a:lnTo>
                  <a:pt x="4054" y="1786"/>
                </a:lnTo>
                <a:lnTo>
                  <a:pt x="4068" y="1789"/>
                </a:lnTo>
                <a:lnTo>
                  <a:pt x="4081" y="1793"/>
                </a:lnTo>
                <a:lnTo>
                  <a:pt x="4095" y="1795"/>
                </a:lnTo>
                <a:lnTo>
                  <a:pt x="4110" y="1798"/>
                </a:lnTo>
                <a:lnTo>
                  <a:pt x="4123" y="1801"/>
                </a:lnTo>
                <a:lnTo>
                  <a:pt x="4137" y="1804"/>
                </a:lnTo>
                <a:lnTo>
                  <a:pt x="4152" y="1806"/>
                </a:lnTo>
                <a:lnTo>
                  <a:pt x="4166" y="1809"/>
                </a:lnTo>
                <a:lnTo>
                  <a:pt x="4180" y="1812"/>
                </a:lnTo>
                <a:lnTo>
                  <a:pt x="4194" y="1815"/>
                </a:lnTo>
              </a:path>
            </a:pathLst>
          </a:custGeom>
          <a:noFill/>
          <a:ln w="12700" cap="rnd" cmpd="sng">
            <a:solidFill>
              <a:srgbClr val="000080"/>
            </a:solidFill>
            <a:prstDash val="solid"/>
            <a:round/>
            <a:headEnd type="none" w="sm" len="sm"/>
            <a:tailEnd type="none" w="sm" len="sm"/>
          </a:ln>
        </p:spPr>
        <p:txBody>
          <a:bodyPr/>
          <a:lstStyle/>
          <a:p>
            <a:endParaRPr lang="en-US"/>
          </a:p>
        </p:txBody>
      </p:sp>
      <p:grpSp>
        <p:nvGrpSpPr>
          <p:cNvPr id="2" name="Group 18"/>
          <p:cNvGrpSpPr>
            <a:grpSpLocks/>
          </p:cNvGrpSpPr>
          <p:nvPr/>
        </p:nvGrpSpPr>
        <p:grpSpPr bwMode="auto">
          <a:xfrm>
            <a:off x="838200" y="4800600"/>
            <a:ext cx="7543800" cy="533400"/>
            <a:chOff x="528" y="3024"/>
            <a:chExt cx="4752" cy="336"/>
          </a:xfrm>
        </p:grpSpPr>
        <p:pic>
          <p:nvPicPr>
            <p:cNvPr id="43038" name="Picture 19" descr="LShape"/>
            <p:cNvPicPr>
              <a:picLocks noChangeAspect="1" noChangeArrowheads="1"/>
            </p:cNvPicPr>
            <p:nvPr/>
          </p:nvPicPr>
          <p:blipFill>
            <a:blip r:embed="rId3" cstate="print"/>
            <a:srcRect l="50011"/>
            <a:stretch>
              <a:fillRect/>
            </a:stretch>
          </p:blipFill>
          <p:spPr bwMode="auto">
            <a:xfrm>
              <a:off x="3024" y="3024"/>
              <a:ext cx="2256" cy="336"/>
            </a:xfrm>
            <a:prstGeom prst="rect">
              <a:avLst/>
            </a:prstGeom>
            <a:noFill/>
            <a:ln w="9525">
              <a:noFill/>
              <a:miter lim="800000"/>
              <a:headEnd/>
              <a:tailEnd/>
            </a:ln>
          </p:spPr>
        </p:pic>
        <p:pic>
          <p:nvPicPr>
            <p:cNvPr id="43039" name="Picture 20" descr="LShape"/>
            <p:cNvPicPr>
              <a:picLocks noChangeAspect="1" noChangeArrowheads="1"/>
            </p:cNvPicPr>
            <p:nvPr/>
          </p:nvPicPr>
          <p:blipFill>
            <a:blip r:embed="rId3" cstate="print"/>
            <a:srcRect l="50011"/>
            <a:stretch>
              <a:fillRect/>
            </a:stretch>
          </p:blipFill>
          <p:spPr bwMode="auto">
            <a:xfrm flipH="1">
              <a:off x="528" y="3024"/>
              <a:ext cx="2256" cy="336"/>
            </a:xfrm>
            <a:prstGeom prst="rect">
              <a:avLst/>
            </a:prstGeom>
            <a:noFill/>
            <a:ln w="9525">
              <a:noFill/>
              <a:miter lim="800000"/>
              <a:headEnd/>
              <a:tailEnd/>
            </a:ln>
          </p:spPr>
        </p:pic>
      </p:grpSp>
      <p:sp>
        <p:nvSpPr>
          <p:cNvPr id="43027" name="Line 21"/>
          <p:cNvSpPr>
            <a:spLocks noChangeShapeType="1"/>
          </p:cNvSpPr>
          <p:nvPr/>
        </p:nvSpPr>
        <p:spPr bwMode="auto">
          <a:xfrm>
            <a:off x="4616450" y="1905000"/>
            <a:ext cx="0" cy="376238"/>
          </a:xfrm>
          <a:prstGeom prst="line">
            <a:avLst/>
          </a:prstGeom>
          <a:noFill/>
          <a:ln w="9525">
            <a:solidFill>
              <a:schemeClr val="tx1"/>
            </a:solidFill>
            <a:round/>
            <a:headEnd/>
            <a:tailEnd/>
          </a:ln>
        </p:spPr>
        <p:txBody>
          <a:bodyPr/>
          <a:lstStyle/>
          <a:p>
            <a:endParaRPr lang="en-US"/>
          </a:p>
        </p:txBody>
      </p:sp>
      <p:grpSp>
        <p:nvGrpSpPr>
          <p:cNvPr id="3" name="Group 22"/>
          <p:cNvGrpSpPr>
            <a:grpSpLocks/>
          </p:cNvGrpSpPr>
          <p:nvPr/>
        </p:nvGrpSpPr>
        <p:grpSpPr bwMode="auto">
          <a:xfrm>
            <a:off x="838200" y="1404938"/>
            <a:ext cx="7543800" cy="3921125"/>
            <a:chOff x="528" y="885"/>
            <a:chExt cx="4752" cy="2470"/>
          </a:xfrm>
        </p:grpSpPr>
        <p:sp>
          <p:nvSpPr>
            <p:cNvPr id="43029" name="Freeform 23"/>
            <p:cNvSpPr>
              <a:spLocks/>
            </p:cNvSpPr>
            <p:nvPr/>
          </p:nvSpPr>
          <p:spPr bwMode="auto">
            <a:xfrm>
              <a:off x="1056" y="1488"/>
              <a:ext cx="4195" cy="1816"/>
            </a:xfrm>
            <a:custGeom>
              <a:avLst/>
              <a:gdLst>
                <a:gd name="T0" fmla="*/ 56 w 4195"/>
                <a:gd name="T1" fmla="*/ 1757 h 1816"/>
                <a:gd name="T2" fmla="*/ 125 w 4195"/>
                <a:gd name="T3" fmla="*/ 1736 h 1816"/>
                <a:gd name="T4" fmla="*/ 195 w 4195"/>
                <a:gd name="T5" fmla="*/ 1714 h 1816"/>
                <a:gd name="T6" fmla="*/ 266 w 4195"/>
                <a:gd name="T7" fmla="*/ 1691 h 1816"/>
                <a:gd name="T8" fmla="*/ 335 w 4195"/>
                <a:gd name="T9" fmla="*/ 1664 h 1816"/>
                <a:gd name="T10" fmla="*/ 406 w 4195"/>
                <a:gd name="T11" fmla="*/ 1635 h 1816"/>
                <a:gd name="T12" fmla="*/ 476 w 4195"/>
                <a:gd name="T13" fmla="*/ 1605 h 1816"/>
                <a:gd name="T14" fmla="*/ 545 w 4195"/>
                <a:gd name="T15" fmla="*/ 1572 h 1816"/>
                <a:gd name="T16" fmla="*/ 615 w 4195"/>
                <a:gd name="T17" fmla="*/ 1537 h 1816"/>
                <a:gd name="T18" fmla="*/ 685 w 4195"/>
                <a:gd name="T19" fmla="*/ 1501 h 1816"/>
                <a:gd name="T20" fmla="*/ 755 w 4195"/>
                <a:gd name="T21" fmla="*/ 1463 h 1816"/>
                <a:gd name="T22" fmla="*/ 825 w 4195"/>
                <a:gd name="T23" fmla="*/ 1425 h 1816"/>
                <a:gd name="T24" fmla="*/ 895 w 4195"/>
                <a:gd name="T25" fmla="*/ 1385 h 1816"/>
                <a:gd name="T26" fmla="*/ 964 w 4195"/>
                <a:gd name="T27" fmla="*/ 1344 h 1816"/>
                <a:gd name="T28" fmla="*/ 1034 w 4195"/>
                <a:gd name="T29" fmla="*/ 1303 h 1816"/>
                <a:gd name="T30" fmla="*/ 1104 w 4195"/>
                <a:gd name="T31" fmla="*/ 1263 h 1816"/>
                <a:gd name="T32" fmla="*/ 1174 w 4195"/>
                <a:gd name="T33" fmla="*/ 1223 h 1816"/>
                <a:gd name="T34" fmla="*/ 1244 w 4195"/>
                <a:gd name="T35" fmla="*/ 1184 h 1816"/>
                <a:gd name="T36" fmla="*/ 1314 w 4195"/>
                <a:gd name="T37" fmla="*/ 1146 h 1816"/>
                <a:gd name="T38" fmla="*/ 1383 w 4195"/>
                <a:gd name="T39" fmla="*/ 1111 h 1816"/>
                <a:gd name="T40" fmla="*/ 1453 w 4195"/>
                <a:gd name="T41" fmla="*/ 1076 h 1816"/>
                <a:gd name="T42" fmla="*/ 1524 w 4195"/>
                <a:gd name="T43" fmla="*/ 1045 h 1816"/>
                <a:gd name="T44" fmla="*/ 1593 w 4195"/>
                <a:gd name="T45" fmla="*/ 1017 h 1816"/>
                <a:gd name="T46" fmla="*/ 1664 w 4195"/>
                <a:gd name="T47" fmla="*/ 991 h 1816"/>
                <a:gd name="T48" fmla="*/ 1734 w 4195"/>
                <a:gd name="T49" fmla="*/ 969 h 1816"/>
                <a:gd name="T50" fmla="*/ 1803 w 4195"/>
                <a:gd name="T51" fmla="*/ 944 h 1816"/>
                <a:gd name="T52" fmla="*/ 1873 w 4195"/>
                <a:gd name="T53" fmla="*/ 908 h 1816"/>
                <a:gd name="T54" fmla="*/ 1943 w 4195"/>
                <a:gd name="T55" fmla="*/ 749 h 1816"/>
                <a:gd name="T56" fmla="*/ 2013 w 4195"/>
                <a:gd name="T57" fmla="*/ 217 h 1816"/>
                <a:gd name="T58" fmla="*/ 2083 w 4195"/>
                <a:gd name="T59" fmla="*/ 857 h 1816"/>
                <a:gd name="T60" fmla="*/ 2153 w 4195"/>
                <a:gd name="T61" fmla="*/ 928 h 1816"/>
                <a:gd name="T62" fmla="*/ 2222 w 4195"/>
                <a:gd name="T63" fmla="*/ 956 h 1816"/>
                <a:gd name="T64" fmla="*/ 2292 w 4195"/>
                <a:gd name="T65" fmla="*/ 978 h 1816"/>
                <a:gd name="T66" fmla="*/ 2362 w 4195"/>
                <a:gd name="T67" fmla="*/ 1003 h 1816"/>
                <a:gd name="T68" fmla="*/ 2432 w 4195"/>
                <a:gd name="T69" fmla="*/ 1030 h 1816"/>
                <a:gd name="T70" fmla="*/ 2502 w 4195"/>
                <a:gd name="T71" fmla="*/ 1059 h 1816"/>
                <a:gd name="T72" fmla="*/ 2572 w 4195"/>
                <a:gd name="T73" fmla="*/ 1092 h 1816"/>
                <a:gd name="T74" fmla="*/ 2641 w 4195"/>
                <a:gd name="T75" fmla="*/ 1126 h 1816"/>
                <a:gd name="T76" fmla="*/ 2712 w 4195"/>
                <a:gd name="T77" fmla="*/ 1162 h 1816"/>
                <a:gd name="T78" fmla="*/ 2782 w 4195"/>
                <a:gd name="T79" fmla="*/ 1201 h 1816"/>
                <a:gd name="T80" fmla="*/ 2852 w 4195"/>
                <a:gd name="T81" fmla="*/ 1241 h 1816"/>
                <a:gd name="T82" fmla="*/ 2922 w 4195"/>
                <a:gd name="T83" fmla="*/ 1281 h 1816"/>
                <a:gd name="T84" fmla="*/ 2992 w 4195"/>
                <a:gd name="T85" fmla="*/ 1321 h 1816"/>
                <a:gd name="T86" fmla="*/ 3061 w 4195"/>
                <a:gd name="T87" fmla="*/ 1362 h 1816"/>
                <a:gd name="T88" fmla="*/ 3131 w 4195"/>
                <a:gd name="T89" fmla="*/ 1403 h 1816"/>
                <a:gd name="T90" fmla="*/ 3201 w 4195"/>
                <a:gd name="T91" fmla="*/ 1442 h 1816"/>
                <a:gd name="T92" fmla="*/ 3271 w 4195"/>
                <a:gd name="T93" fmla="*/ 1480 h 1816"/>
                <a:gd name="T94" fmla="*/ 3341 w 4195"/>
                <a:gd name="T95" fmla="*/ 1517 h 1816"/>
                <a:gd name="T96" fmla="*/ 3411 w 4195"/>
                <a:gd name="T97" fmla="*/ 1553 h 1816"/>
                <a:gd name="T98" fmla="*/ 3480 w 4195"/>
                <a:gd name="T99" fmla="*/ 1587 h 1816"/>
                <a:gd name="T100" fmla="*/ 3550 w 4195"/>
                <a:gd name="T101" fmla="*/ 1618 h 1816"/>
                <a:gd name="T102" fmla="*/ 3621 w 4195"/>
                <a:gd name="T103" fmla="*/ 1648 h 1816"/>
                <a:gd name="T104" fmla="*/ 3690 w 4195"/>
                <a:gd name="T105" fmla="*/ 1676 h 1816"/>
                <a:gd name="T106" fmla="*/ 3760 w 4195"/>
                <a:gd name="T107" fmla="*/ 1701 h 1816"/>
                <a:gd name="T108" fmla="*/ 3831 w 4195"/>
                <a:gd name="T109" fmla="*/ 1725 h 1816"/>
                <a:gd name="T110" fmla="*/ 3899 w 4195"/>
                <a:gd name="T111" fmla="*/ 1746 h 1816"/>
                <a:gd name="T112" fmla="*/ 3970 w 4195"/>
                <a:gd name="T113" fmla="*/ 1765 h 1816"/>
                <a:gd name="T114" fmla="*/ 4040 w 4195"/>
                <a:gd name="T115" fmla="*/ 1782 h 1816"/>
                <a:gd name="T116" fmla="*/ 4110 w 4195"/>
                <a:gd name="T117" fmla="*/ 1798 h 1816"/>
                <a:gd name="T118" fmla="*/ 4180 w 4195"/>
                <a:gd name="T119" fmla="*/ 1812 h 18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95"/>
                <a:gd name="T181" fmla="*/ 0 h 1816"/>
                <a:gd name="T182" fmla="*/ 4195 w 4195"/>
                <a:gd name="T183" fmla="*/ 1816 h 18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95" h="1816">
                  <a:moveTo>
                    <a:pt x="0" y="1771"/>
                  </a:moveTo>
                  <a:lnTo>
                    <a:pt x="14" y="1768"/>
                  </a:lnTo>
                  <a:lnTo>
                    <a:pt x="28" y="1765"/>
                  </a:lnTo>
                  <a:lnTo>
                    <a:pt x="41" y="1760"/>
                  </a:lnTo>
                  <a:lnTo>
                    <a:pt x="56" y="1757"/>
                  </a:lnTo>
                  <a:lnTo>
                    <a:pt x="71" y="1753"/>
                  </a:lnTo>
                  <a:lnTo>
                    <a:pt x="84" y="1749"/>
                  </a:lnTo>
                  <a:lnTo>
                    <a:pt x="98" y="1745"/>
                  </a:lnTo>
                  <a:lnTo>
                    <a:pt x="112" y="1740"/>
                  </a:lnTo>
                  <a:lnTo>
                    <a:pt x="125" y="1736"/>
                  </a:lnTo>
                  <a:lnTo>
                    <a:pt x="139" y="1733"/>
                  </a:lnTo>
                  <a:lnTo>
                    <a:pt x="153" y="1727"/>
                  </a:lnTo>
                  <a:lnTo>
                    <a:pt x="168" y="1724"/>
                  </a:lnTo>
                  <a:lnTo>
                    <a:pt x="182" y="1719"/>
                  </a:lnTo>
                  <a:lnTo>
                    <a:pt x="195" y="1714"/>
                  </a:lnTo>
                  <a:lnTo>
                    <a:pt x="210" y="1710"/>
                  </a:lnTo>
                  <a:lnTo>
                    <a:pt x="224" y="1705"/>
                  </a:lnTo>
                  <a:lnTo>
                    <a:pt x="237" y="1700"/>
                  </a:lnTo>
                  <a:lnTo>
                    <a:pt x="251" y="1695"/>
                  </a:lnTo>
                  <a:lnTo>
                    <a:pt x="266" y="1691"/>
                  </a:lnTo>
                  <a:lnTo>
                    <a:pt x="280" y="1686"/>
                  </a:lnTo>
                  <a:lnTo>
                    <a:pt x="294" y="1679"/>
                  </a:lnTo>
                  <a:lnTo>
                    <a:pt x="307" y="1675"/>
                  </a:lnTo>
                  <a:lnTo>
                    <a:pt x="321" y="1670"/>
                  </a:lnTo>
                  <a:lnTo>
                    <a:pt x="335" y="1664"/>
                  </a:lnTo>
                  <a:lnTo>
                    <a:pt x="349" y="1658"/>
                  </a:lnTo>
                  <a:lnTo>
                    <a:pt x="363" y="1653"/>
                  </a:lnTo>
                  <a:lnTo>
                    <a:pt x="378" y="1647"/>
                  </a:lnTo>
                  <a:lnTo>
                    <a:pt x="391" y="1641"/>
                  </a:lnTo>
                  <a:lnTo>
                    <a:pt x="406" y="1635"/>
                  </a:lnTo>
                  <a:lnTo>
                    <a:pt x="419" y="1629"/>
                  </a:lnTo>
                  <a:lnTo>
                    <a:pt x="433" y="1623"/>
                  </a:lnTo>
                  <a:lnTo>
                    <a:pt x="447" y="1617"/>
                  </a:lnTo>
                  <a:lnTo>
                    <a:pt x="460" y="1611"/>
                  </a:lnTo>
                  <a:lnTo>
                    <a:pt x="476" y="1605"/>
                  </a:lnTo>
                  <a:lnTo>
                    <a:pt x="490" y="1598"/>
                  </a:lnTo>
                  <a:lnTo>
                    <a:pt x="503" y="1591"/>
                  </a:lnTo>
                  <a:lnTo>
                    <a:pt x="517" y="1585"/>
                  </a:lnTo>
                  <a:lnTo>
                    <a:pt x="531" y="1578"/>
                  </a:lnTo>
                  <a:lnTo>
                    <a:pt x="545" y="1572"/>
                  </a:lnTo>
                  <a:lnTo>
                    <a:pt x="559" y="1565"/>
                  </a:lnTo>
                  <a:lnTo>
                    <a:pt x="572" y="1558"/>
                  </a:lnTo>
                  <a:lnTo>
                    <a:pt x="587" y="1552"/>
                  </a:lnTo>
                  <a:lnTo>
                    <a:pt x="602" y="1545"/>
                  </a:lnTo>
                  <a:lnTo>
                    <a:pt x="615" y="1537"/>
                  </a:lnTo>
                  <a:lnTo>
                    <a:pt x="629" y="1531"/>
                  </a:lnTo>
                  <a:lnTo>
                    <a:pt x="643" y="1524"/>
                  </a:lnTo>
                  <a:lnTo>
                    <a:pt x="656" y="1516"/>
                  </a:lnTo>
                  <a:lnTo>
                    <a:pt x="670" y="1509"/>
                  </a:lnTo>
                  <a:lnTo>
                    <a:pt x="685" y="1501"/>
                  </a:lnTo>
                  <a:lnTo>
                    <a:pt x="699" y="1494"/>
                  </a:lnTo>
                  <a:lnTo>
                    <a:pt x="713" y="1487"/>
                  </a:lnTo>
                  <a:lnTo>
                    <a:pt x="726" y="1479"/>
                  </a:lnTo>
                  <a:lnTo>
                    <a:pt x="741" y="1471"/>
                  </a:lnTo>
                  <a:lnTo>
                    <a:pt x="755" y="1463"/>
                  </a:lnTo>
                  <a:lnTo>
                    <a:pt x="768" y="1456"/>
                  </a:lnTo>
                  <a:lnTo>
                    <a:pt x="782" y="1449"/>
                  </a:lnTo>
                  <a:lnTo>
                    <a:pt x="797" y="1441"/>
                  </a:lnTo>
                  <a:lnTo>
                    <a:pt x="811" y="1433"/>
                  </a:lnTo>
                  <a:lnTo>
                    <a:pt x="825" y="1425"/>
                  </a:lnTo>
                  <a:lnTo>
                    <a:pt x="838" y="1417"/>
                  </a:lnTo>
                  <a:lnTo>
                    <a:pt x="852" y="1409"/>
                  </a:lnTo>
                  <a:lnTo>
                    <a:pt x="866" y="1401"/>
                  </a:lnTo>
                  <a:lnTo>
                    <a:pt x="880" y="1394"/>
                  </a:lnTo>
                  <a:lnTo>
                    <a:pt x="895" y="1385"/>
                  </a:lnTo>
                  <a:lnTo>
                    <a:pt x="909" y="1376"/>
                  </a:lnTo>
                  <a:lnTo>
                    <a:pt x="922" y="1369"/>
                  </a:lnTo>
                  <a:lnTo>
                    <a:pt x="937" y="1361"/>
                  </a:lnTo>
                  <a:lnTo>
                    <a:pt x="951" y="1353"/>
                  </a:lnTo>
                  <a:lnTo>
                    <a:pt x="964" y="1344"/>
                  </a:lnTo>
                  <a:lnTo>
                    <a:pt x="978" y="1337"/>
                  </a:lnTo>
                  <a:lnTo>
                    <a:pt x="992" y="1328"/>
                  </a:lnTo>
                  <a:lnTo>
                    <a:pt x="1007" y="1320"/>
                  </a:lnTo>
                  <a:lnTo>
                    <a:pt x="1021" y="1312"/>
                  </a:lnTo>
                  <a:lnTo>
                    <a:pt x="1034" y="1303"/>
                  </a:lnTo>
                  <a:lnTo>
                    <a:pt x="1048" y="1296"/>
                  </a:lnTo>
                  <a:lnTo>
                    <a:pt x="1062" y="1288"/>
                  </a:lnTo>
                  <a:lnTo>
                    <a:pt x="1076" y="1279"/>
                  </a:lnTo>
                  <a:lnTo>
                    <a:pt x="1090" y="1271"/>
                  </a:lnTo>
                  <a:lnTo>
                    <a:pt x="1104" y="1263"/>
                  </a:lnTo>
                  <a:lnTo>
                    <a:pt x="1118" y="1255"/>
                  </a:lnTo>
                  <a:lnTo>
                    <a:pt x="1133" y="1247"/>
                  </a:lnTo>
                  <a:lnTo>
                    <a:pt x="1146" y="1239"/>
                  </a:lnTo>
                  <a:lnTo>
                    <a:pt x="1160" y="1231"/>
                  </a:lnTo>
                  <a:lnTo>
                    <a:pt x="1174" y="1223"/>
                  </a:lnTo>
                  <a:lnTo>
                    <a:pt x="1187" y="1215"/>
                  </a:lnTo>
                  <a:lnTo>
                    <a:pt x="1201" y="1207"/>
                  </a:lnTo>
                  <a:lnTo>
                    <a:pt x="1217" y="1199"/>
                  </a:lnTo>
                  <a:lnTo>
                    <a:pt x="1230" y="1192"/>
                  </a:lnTo>
                  <a:lnTo>
                    <a:pt x="1244" y="1184"/>
                  </a:lnTo>
                  <a:lnTo>
                    <a:pt x="1258" y="1177"/>
                  </a:lnTo>
                  <a:lnTo>
                    <a:pt x="1272" y="1168"/>
                  </a:lnTo>
                  <a:lnTo>
                    <a:pt x="1286" y="1160"/>
                  </a:lnTo>
                  <a:lnTo>
                    <a:pt x="1299" y="1153"/>
                  </a:lnTo>
                  <a:lnTo>
                    <a:pt x="1314" y="1146"/>
                  </a:lnTo>
                  <a:lnTo>
                    <a:pt x="1329" y="1139"/>
                  </a:lnTo>
                  <a:lnTo>
                    <a:pt x="1342" y="1132"/>
                  </a:lnTo>
                  <a:lnTo>
                    <a:pt x="1356" y="1124"/>
                  </a:lnTo>
                  <a:lnTo>
                    <a:pt x="1370" y="1117"/>
                  </a:lnTo>
                  <a:lnTo>
                    <a:pt x="1383" y="1111"/>
                  </a:lnTo>
                  <a:lnTo>
                    <a:pt x="1397" y="1103"/>
                  </a:lnTo>
                  <a:lnTo>
                    <a:pt x="1411" y="1097"/>
                  </a:lnTo>
                  <a:lnTo>
                    <a:pt x="1426" y="1090"/>
                  </a:lnTo>
                  <a:lnTo>
                    <a:pt x="1440" y="1083"/>
                  </a:lnTo>
                  <a:lnTo>
                    <a:pt x="1453" y="1076"/>
                  </a:lnTo>
                  <a:lnTo>
                    <a:pt x="1468" y="1071"/>
                  </a:lnTo>
                  <a:lnTo>
                    <a:pt x="1482" y="1064"/>
                  </a:lnTo>
                  <a:lnTo>
                    <a:pt x="1495" y="1058"/>
                  </a:lnTo>
                  <a:lnTo>
                    <a:pt x="1509" y="1051"/>
                  </a:lnTo>
                  <a:lnTo>
                    <a:pt x="1524" y="1045"/>
                  </a:lnTo>
                  <a:lnTo>
                    <a:pt x="1538" y="1040"/>
                  </a:lnTo>
                  <a:lnTo>
                    <a:pt x="1552" y="1034"/>
                  </a:lnTo>
                  <a:lnTo>
                    <a:pt x="1565" y="1028"/>
                  </a:lnTo>
                  <a:lnTo>
                    <a:pt x="1579" y="1023"/>
                  </a:lnTo>
                  <a:lnTo>
                    <a:pt x="1593" y="1017"/>
                  </a:lnTo>
                  <a:lnTo>
                    <a:pt x="1607" y="1012"/>
                  </a:lnTo>
                  <a:lnTo>
                    <a:pt x="1621" y="1007"/>
                  </a:lnTo>
                  <a:lnTo>
                    <a:pt x="1636" y="1002"/>
                  </a:lnTo>
                  <a:lnTo>
                    <a:pt x="1649" y="997"/>
                  </a:lnTo>
                  <a:lnTo>
                    <a:pt x="1664" y="991"/>
                  </a:lnTo>
                  <a:lnTo>
                    <a:pt x="1677" y="987"/>
                  </a:lnTo>
                  <a:lnTo>
                    <a:pt x="1691" y="982"/>
                  </a:lnTo>
                  <a:lnTo>
                    <a:pt x="1705" y="978"/>
                  </a:lnTo>
                  <a:lnTo>
                    <a:pt x="1718" y="972"/>
                  </a:lnTo>
                  <a:lnTo>
                    <a:pt x="1734" y="969"/>
                  </a:lnTo>
                  <a:lnTo>
                    <a:pt x="1748" y="964"/>
                  </a:lnTo>
                  <a:lnTo>
                    <a:pt x="1761" y="959"/>
                  </a:lnTo>
                  <a:lnTo>
                    <a:pt x="1775" y="955"/>
                  </a:lnTo>
                  <a:lnTo>
                    <a:pt x="1789" y="950"/>
                  </a:lnTo>
                  <a:lnTo>
                    <a:pt x="1803" y="944"/>
                  </a:lnTo>
                  <a:lnTo>
                    <a:pt x="1817" y="940"/>
                  </a:lnTo>
                  <a:lnTo>
                    <a:pt x="1831" y="933"/>
                  </a:lnTo>
                  <a:lnTo>
                    <a:pt x="1845" y="926"/>
                  </a:lnTo>
                  <a:lnTo>
                    <a:pt x="1860" y="918"/>
                  </a:lnTo>
                  <a:lnTo>
                    <a:pt x="1873" y="908"/>
                  </a:lnTo>
                  <a:lnTo>
                    <a:pt x="1887" y="895"/>
                  </a:lnTo>
                  <a:lnTo>
                    <a:pt x="1901" y="877"/>
                  </a:lnTo>
                  <a:lnTo>
                    <a:pt x="1914" y="851"/>
                  </a:lnTo>
                  <a:lnTo>
                    <a:pt x="1929" y="813"/>
                  </a:lnTo>
                  <a:lnTo>
                    <a:pt x="1943" y="749"/>
                  </a:lnTo>
                  <a:lnTo>
                    <a:pt x="1957" y="640"/>
                  </a:lnTo>
                  <a:lnTo>
                    <a:pt x="1971" y="447"/>
                  </a:lnTo>
                  <a:lnTo>
                    <a:pt x="1984" y="157"/>
                  </a:lnTo>
                  <a:lnTo>
                    <a:pt x="1999" y="0"/>
                  </a:lnTo>
                  <a:lnTo>
                    <a:pt x="2013" y="217"/>
                  </a:lnTo>
                  <a:lnTo>
                    <a:pt x="2026" y="495"/>
                  </a:lnTo>
                  <a:lnTo>
                    <a:pt x="2040" y="667"/>
                  </a:lnTo>
                  <a:lnTo>
                    <a:pt x="2056" y="765"/>
                  </a:lnTo>
                  <a:lnTo>
                    <a:pt x="2069" y="823"/>
                  </a:lnTo>
                  <a:lnTo>
                    <a:pt x="2083" y="857"/>
                  </a:lnTo>
                  <a:lnTo>
                    <a:pt x="2097" y="881"/>
                  </a:lnTo>
                  <a:lnTo>
                    <a:pt x="2110" y="898"/>
                  </a:lnTo>
                  <a:lnTo>
                    <a:pt x="2125" y="910"/>
                  </a:lnTo>
                  <a:lnTo>
                    <a:pt x="2138" y="920"/>
                  </a:lnTo>
                  <a:lnTo>
                    <a:pt x="2153" y="928"/>
                  </a:lnTo>
                  <a:lnTo>
                    <a:pt x="2167" y="934"/>
                  </a:lnTo>
                  <a:lnTo>
                    <a:pt x="2180" y="940"/>
                  </a:lnTo>
                  <a:lnTo>
                    <a:pt x="2195" y="945"/>
                  </a:lnTo>
                  <a:lnTo>
                    <a:pt x="2209" y="951"/>
                  </a:lnTo>
                  <a:lnTo>
                    <a:pt x="2222" y="956"/>
                  </a:lnTo>
                  <a:lnTo>
                    <a:pt x="2236" y="960"/>
                  </a:lnTo>
                  <a:lnTo>
                    <a:pt x="2250" y="964"/>
                  </a:lnTo>
                  <a:lnTo>
                    <a:pt x="2265" y="970"/>
                  </a:lnTo>
                  <a:lnTo>
                    <a:pt x="2279" y="974"/>
                  </a:lnTo>
                  <a:lnTo>
                    <a:pt x="2292" y="978"/>
                  </a:lnTo>
                  <a:lnTo>
                    <a:pt x="2306" y="983"/>
                  </a:lnTo>
                  <a:lnTo>
                    <a:pt x="2321" y="988"/>
                  </a:lnTo>
                  <a:lnTo>
                    <a:pt x="2334" y="993"/>
                  </a:lnTo>
                  <a:lnTo>
                    <a:pt x="2348" y="998"/>
                  </a:lnTo>
                  <a:lnTo>
                    <a:pt x="2362" y="1003"/>
                  </a:lnTo>
                  <a:lnTo>
                    <a:pt x="2376" y="1008"/>
                  </a:lnTo>
                  <a:lnTo>
                    <a:pt x="2391" y="1013"/>
                  </a:lnTo>
                  <a:lnTo>
                    <a:pt x="2404" y="1019"/>
                  </a:lnTo>
                  <a:lnTo>
                    <a:pt x="2418" y="1024"/>
                  </a:lnTo>
                  <a:lnTo>
                    <a:pt x="2432" y="1030"/>
                  </a:lnTo>
                  <a:lnTo>
                    <a:pt x="2445" y="1035"/>
                  </a:lnTo>
                  <a:lnTo>
                    <a:pt x="2460" y="1041"/>
                  </a:lnTo>
                  <a:lnTo>
                    <a:pt x="2475" y="1046"/>
                  </a:lnTo>
                  <a:lnTo>
                    <a:pt x="2488" y="1053"/>
                  </a:lnTo>
                  <a:lnTo>
                    <a:pt x="2502" y="1059"/>
                  </a:lnTo>
                  <a:lnTo>
                    <a:pt x="2516" y="1065"/>
                  </a:lnTo>
                  <a:lnTo>
                    <a:pt x="2530" y="1072"/>
                  </a:lnTo>
                  <a:lnTo>
                    <a:pt x="2544" y="1079"/>
                  </a:lnTo>
                  <a:lnTo>
                    <a:pt x="2557" y="1085"/>
                  </a:lnTo>
                  <a:lnTo>
                    <a:pt x="2572" y="1092"/>
                  </a:lnTo>
                  <a:lnTo>
                    <a:pt x="2587" y="1098"/>
                  </a:lnTo>
                  <a:lnTo>
                    <a:pt x="2600" y="1105"/>
                  </a:lnTo>
                  <a:lnTo>
                    <a:pt x="2614" y="1111"/>
                  </a:lnTo>
                  <a:lnTo>
                    <a:pt x="2628" y="1120"/>
                  </a:lnTo>
                  <a:lnTo>
                    <a:pt x="2641" y="1126"/>
                  </a:lnTo>
                  <a:lnTo>
                    <a:pt x="2656" y="1133"/>
                  </a:lnTo>
                  <a:lnTo>
                    <a:pt x="2669" y="1139"/>
                  </a:lnTo>
                  <a:lnTo>
                    <a:pt x="2684" y="1147"/>
                  </a:lnTo>
                  <a:lnTo>
                    <a:pt x="2698" y="1155"/>
                  </a:lnTo>
                  <a:lnTo>
                    <a:pt x="2712" y="1162"/>
                  </a:lnTo>
                  <a:lnTo>
                    <a:pt x="2726" y="1170"/>
                  </a:lnTo>
                  <a:lnTo>
                    <a:pt x="2740" y="1177"/>
                  </a:lnTo>
                  <a:lnTo>
                    <a:pt x="2753" y="1186"/>
                  </a:lnTo>
                  <a:lnTo>
                    <a:pt x="2767" y="1193"/>
                  </a:lnTo>
                  <a:lnTo>
                    <a:pt x="2782" y="1201"/>
                  </a:lnTo>
                  <a:lnTo>
                    <a:pt x="2796" y="1209"/>
                  </a:lnTo>
                  <a:lnTo>
                    <a:pt x="2810" y="1217"/>
                  </a:lnTo>
                  <a:lnTo>
                    <a:pt x="2823" y="1225"/>
                  </a:lnTo>
                  <a:lnTo>
                    <a:pt x="2837" y="1233"/>
                  </a:lnTo>
                  <a:lnTo>
                    <a:pt x="2852" y="1241"/>
                  </a:lnTo>
                  <a:lnTo>
                    <a:pt x="2865" y="1248"/>
                  </a:lnTo>
                  <a:lnTo>
                    <a:pt x="2879" y="1256"/>
                  </a:lnTo>
                  <a:lnTo>
                    <a:pt x="2894" y="1265"/>
                  </a:lnTo>
                  <a:lnTo>
                    <a:pt x="2908" y="1272"/>
                  </a:lnTo>
                  <a:lnTo>
                    <a:pt x="2922" y="1281"/>
                  </a:lnTo>
                  <a:lnTo>
                    <a:pt x="2935" y="1289"/>
                  </a:lnTo>
                  <a:lnTo>
                    <a:pt x="2949" y="1297"/>
                  </a:lnTo>
                  <a:lnTo>
                    <a:pt x="2963" y="1305"/>
                  </a:lnTo>
                  <a:lnTo>
                    <a:pt x="2976" y="1313"/>
                  </a:lnTo>
                  <a:lnTo>
                    <a:pt x="2992" y="1321"/>
                  </a:lnTo>
                  <a:lnTo>
                    <a:pt x="3006" y="1329"/>
                  </a:lnTo>
                  <a:lnTo>
                    <a:pt x="3019" y="1338"/>
                  </a:lnTo>
                  <a:lnTo>
                    <a:pt x="3033" y="1346"/>
                  </a:lnTo>
                  <a:lnTo>
                    <a:pt x="3048" y="1354"/>
                  </a:lnTo>
                  <a:lnTo>
                    <a:pt x="3061" y="1362"/>
                  </a:lnTo>
                  <a:lnTo>
                    <a:pt x="3075" y="1370"/>
                  </a:lnTo>
                  <a:lnTo>
                    <a:pt x="3089" y="1378"/>
                  </a:lnTo>
                  <a:lnTo>
                    <a:pt x="3104" y="1387"/>
                  </a:lnTo>
                  <a:lnTo>
                    <a:pt x="3118" y="1395"/>
                  </a:lnTo>
                  <a:lnTo>
                    <a:pt x="3131" y="1403"/>
                  </a:lnTo>
                  <a:lnTo>
                    <a:pt x="3145" y="1411"/>
                  </a:lnTo>
                  <a:lnTo>
                    <a:pt x="3159" y="1418"/>
                  </a:lnTo>
                  <a:lnTo>
                    <a:pt x="3172" y="1427"/>
                  </a:lnTo>
                  <a:lnTo>
                    <a:pt x="3187" y="1434"/>
                  </a:lnTo>
                  <a:lnTo>
                    <a:pt x="3201" y="1442"/>
                  </a:lnTo>
                  <a:lnTo>
                    <a:pt x="3215" y="1449"/>
                  </a:lnTo>
                  <a:lnTo>
                    <a:pt x="3229" y="1457"/>
                  </a:lnTo>
                  <a:lnTo>
                    <a:pt x="3243" y="1465"/>
                  </a:lnTo>
                  <a:lnTo>
                    <a:pt x="3257" y="1473"/>
                  </a:lnTo>
                  <a:lnTo>
                    <a:pt x="3271" y="1480"/>
                  </a:lnTo>
                  <a:lnTo>
                    <a:pt x="3284" y="1487"/>
                  </a:lnTo>
                  <a:lnTo>
                    <a:pt x="3298" y="1496"/>
                  </a:lnTo>
                  <a:lnTo>
                    <a:pt x="3314" y="1503"/>
                  </a:lnTo>
                  <a:lnTo>
                    <a:pt x="3327" y="1510"/>
                  </a:lnTo>
                  <a:lnTo>
                    <a:pt x="3341" y="1517"/>
                  </a:lnTo>
                  <a:lnTo>
                    <a:pt x="3355" y="1524"/>
                  </a:lnTo>
                  <a:lnTo>
                    <a:pt x="3368" y="1531"/>
                  </a:lnTo>
                  <a:lnTo>
                    <a:pt x="3383" y="1539"/>
                  </a:lnTo>
                  <a:lnTo>
                    <a:pt x="3396" y="1546"/>
                  </a:lnTo>
                  <a:lnTo>
                    <a:pt x="3411" y="1553"/>
                  </a:lnTo>
                  <a:lnTo>
                    <a:pt x="3425" y="1559"/>
                  </a:lnTo>
                  <a:lnTo>
                    <a:pt x="3439" y="1567"/>
                  </a:lnTo>
                  <a:lnTo>
                    <a:pt x="3453" y="1574"/>
                  </a:lnTo>
                  <a:lnTo>
                    <a:pt x="3467" y="1580"/>
                  </a:lnTo>
                  <a:lnTo>
                    <a:pt x="3480" y="1587"/>
                  </a:lnTo>
                  <a:lnTo>
                    <a:pt x="3494" y="1593"/>
                  </a:lnTo>
                  <a:lnTo>
                    <a:pt x="3508" y="1599"/>
                  </a:lnTo>
                  <a:lnTo>
                    <a:pt x="3523" y="1606"/>
                  </a:lnTo>
                  <a:lnTo>
                    <a:pt x="3537" y="1612"/>
                  </a:lnTo>
                  <a:lnTo>
                    <a:pt x="3550" y="1618"/>
                  </a:lnTo>
                  <a:lnTo>
                    <a:pt x="3564" y="1625"/>
                  </a:lnTo>
                  <a:lnTo>
                    <a:pt x="3579" y="1631"/>
                  </a:lnTo>
                  <a:lnTo>
                    <a:pt x="3592" y="1636"/>
                  </a:lnTo>
                  <a:lnTo>
                    <a:pt x="3606" y="1642"/>
                  </a:lnTo>
                  <a:lnTo>
                    <a:pt x="3621" y="1648"/>
                  </a:lnTo>
                  <a:lnTo>
                    <a:pt x="3635" y="1654"/>
                  </a:lnTo>
                  <a:lnTo>
                    <a:pt x="3649" y="1659"/>
                  </a:lnTo>
                  <a:lnTo>
                    <a:pt x="3662" y="1665"/>
                  </a:lnTo>
                  <a:lnTo>
                    <a:pt x="3676" y="1670"/>
                  </a:lnTo>
                  <a:lnTo>
                    <a:pt x="3690" y="1676"/>
                  </a:lnTo>
                  <a:lnTo>
                    <a:pt x="3703" y="1681"/>
                  </a:lnTo>
                  <a:lnTo>
                    <a:pt x="3718" y="1686"/>
                  </a:lnTo>
                  <a:lnTo>
                    <a:pt x="3733" y="1692"/>
                  </a:lnTo>
                  <a:lnTo>
                    <a:pt x="3746" y="1696"/>
                  </a:lnTo>
                  <a:lnTo>
                    <a:pt x="3760" y="1701"/>
                  </a:lnTo>
                  <a:lnTo>
                    <a:pt x="3774" y="1706"/>
                  </a:lnTo>
                  <a:lnTo>
                    <a:pt x="3788" y="1711"/>
                  </a:lnTo>
                  <a:lnTo>
                    <a:pt x="3802" y="1715"/>
                  </a:lnTo>
                  <a:lnTo>
                    <a:pt x="3815" y="1719"/>
                  </a:lnTo>
                  <a:lnTo>
                    <a:pt x="3831" y="1725"/>
                  </a:lnTo>
                  <a:lnTo>
                    <a:pt x="3845" y="1729"/>
                  </a:lnTo>
                  <a:lnTo>
                    <a:pt x="3858" y="1733"/>
                  </a:lnTo>
                  <a:lnTo>
                    <a:pt x="3872" y="1737"/>
                  </a:lnTo>
                  <a:lnTo>
                    <a:pt x="3886" y="1741"/>
                  </a:lnTo>
                  <a:lnTo>
                    <a:pt x="3899" y="1746"/>
                  </a:lnTo>
                  <a:lnTo>
                    <a:pt x="3914" y="1749"/>
                  </a:lnTo>
                  <a:lnTo>
                    <a:pt x="3928" y="1754"/>
                  </a:lnTo>
                  <a:lnTo>
                    <a:pt x="3942" y="1757"/>
                  </a:lnTo>
                  <a:lnTo>
                    <a:pt x="3956" y="1761"/>
                  </a:lnTo>
                  <a:lnTo>
                    <a:pt x="3970" y="1765"/>
                  </a:lnTo>
                  <a:lnTo>
                    <a:pt x="3984" y="1768"/>
                  </a:lnTo>
                  <a:lnTo>
                    <a:pt x="3998" y="1772"/>
                  </a:lnTo>
                  <a:lnTo>
                    <a:pt x="4011" y="1775"/>
                  </a:lnTo>
                  <a:lnTo>
                    <a:pt x="4025" y="1779"/>
                  </a:lnTo>
                  <a:lnTo>
                    <a:pt x="4040" y="1782"/>
                  </a:lnTo>
                  <a:lnTo>
                    <a:pt x="4054" y="1786"/>
                  </a:lnTo>
                  <a:lnTo>
                    <a:pt x="4068" y="1789"/>
                  </a:lnTo>
                  <a:lnTo>
                    <a:pt x="4081" y="1793"/>
                  </a:lnTo>
                  <a:lnTo>
                    <a:pt x="4095" y="1795"/>
                  </a:lnTo>
                  <a:lnTo>
                    <a:pt x="4110" y="1798"/>
                  </a:lnTo>
                  <a:lnTo>
                    <a:pt x="4123" y="1801"/>
                  </a:lnTo>
                  <a:lnTo>
                    <a:pt x="4137" y="1804"/>
                  </a:lnTo>
                  <a:lnTo>
                    <a:pt x="4152" y="1806"/>
                  </a:lnTo>
                  <a:lnTo>
                    <a:pt x="4166" y="1809"/>
                  </a:lnTo>
                  <a:lnTo>
                    <a:pt x="4180" y="1812"/>
                  </a:lnTo>
                  <a:lnTo>
                    <a:pt x="4194" y="1815"/>
                  </a:lnTo>
                </a:path>
              </a:pathLst>
            </a:custGeom>
            <a:noFill/>
            <a:ln w="12700" cap="rnd" cmpd="sng">
              <a:solidFill>
                <a:srgbClr val="FF0000"/>
              </a:solidFill>
              <a:prstDash val="solid"/>
              <a:round/>
              <a:headEnd type="none" w="sm" len="sm"/>
              <a:tailEnd type="none" w="sm" len="sm"/>
            </a:ln>
          </p:spPr>
          <p:txBody>
            <a:bodyPr/>
            <a:lstStyle/>
            <a:p>
              <a:endParaRPr lang="en-US"/>
            </a:p>
          </p:txBody>
        </p:sp>
        <p:grpSp>
          <p:nvGrpSpPr>
            <p:cNvPr id="4" name="Group 24"/>
            <p:cNvGrpSpPr>
              <a:grpSpLocks/>
            </p:cNvGrpSpPr>
            <p:nvPr/>
          </p:nvGrpSpPr>
          <p:grpSpPr bwMode="auto">
            <a:xfrm>
              <a:off x="528" y="885"/>
              <a:ext cx="4752" cy="2470"/>
              <a:chOff x="528" y="885"/>
              <a:chExt cx="4752" cy="2470"/>
            </a:xfrm>
          </p:grpSpPr>
          <p:grpSp>
            <p:nvGrpSpPr>
              <p:cNvPr id="5" name="Group 25"/>
              <p:cNvGrpSpPr>
                <a:grpSpLocks/>
              </p:cNvGrpSpPr>
              <p:nvPr/>
            </p:nvGrpSpPr>
            <p:grpSpPr bwMode="auto">
              <a:xfrm>
                <a:off x="528" y="2875"/>
                <a:ext cx="4752" cy="480"/>
                <a:chOff x="528" y="2875"/>
                <a:chExt cx="4752" cy="480"/>
              </a:xfrm>
            </p:grpSpPr>
            <p:pic>
              <p:nvPicPr>
                <p:cNvPr id="43036" name="Picture 26" descr="LShape"/>
                <p:cNvPicPr>
                  <a:picLocks noChangeAspect="1" noChangeArrowheads="1"/>
                </p:cNvPicPr>
                <p:nvPr/>
              </p:nvPicPr>
              <p:blipFill>
                <a:blip r:embed="rId3" cstate="print"/>
                <a:srcRect l="50011"/>
                <a:stretch>
                  <a:fillRect/>
                </a:stretch>
              </p:blipFill>
              <p:spPr bwMode="auto">
                <a:xfrm>
                  <a:off x="3024" y="2875"/>
                  <a:ext cx="2256" cy="480"/>
                </a:xfrm>
                <a:prstGeom prst="rect">
                  <a:avLst/>
                </a:prstGeom>
                <a:noFill/>
                <a:ln w="9525">
                  <a:noFill/>
                  <a:miter lim="800000"/>
                  <a:headEnd/>
                  <a:tailEnd/>
                </a:ln>
              </p:spPr>
            </p:pic>
            <p:pic>
              <p:nvPicPr>
                <p:cNvPr id="43037" name="Picture 27" descr="LShape"/>
                <p:cNvPicPr>
                  <a:picLocks noChangeAspect="1" noChangeArrowheads="1"/>
                </p:cNvPicPr>
                <p:nvPr/>
              </p:nvPicPr>
              <p:blipFill>
                <a:blip r:embed="rId3" cstate="print"/>
                <a:srcRect l="50011"/>
                <a:stretch>
                  <a:fillRect/>
                </a:stretch>
              </p:blipFill>
              <p:spPr bwMode="auto">
                <a:xfrm flipH="1">
                  <a:off x="528" y="3163"/>
                  <a:ext cx="2256" cy="192"/>
                </a:xfrm>
                <a:prstGeom prst="rect">
                  <a:avLst/>
                </a:prstGeom>
                <a:noFill/>
                <a:ln w="9525">
                  <a:noFill/>
                  <a:miter lim="800000"/>
                  <a:headEnd/>
                  <a:tailEnd/>
                </a:ln>
              </p:spPr>
            </p:pic>
          </p:grpSp>
          <p:sp>
            <p:nvSpPr>
              <p:cNvPr id="43032" name="Line 28"/>
              <p:cNvSpPr>
                <a:spLocks noChangeShapeType="1"/>
              </p:cNvSpPr>
              <p:nvPr/>
            </p:nvSpPr>
            <p:spPr bwMode="auto">
              <a:xfrm>
                <a:off x="3057" y="1200"/>
                <a:ext cx="0" cy="237"/>
              </a:xfrm>
              <a:prstGeom prst="line">
                <a:avLst/>
              </a:prstGeom>
              <a:noFill/>
              <a:ln w="9525">
                <a:solidFill>
                  <a:schemeClr val="tx1"/>
                </a:solidFill>
                <a:round/>
                <a:headEnd/>
                <a:tailEnd/>
              </a:ln>
            </p:spPr>
            <p:txBody>
              <a:bodyPr/>
              <a:lstStyle/>
              <a:p>
                <a:endParaRPr lang="en-US"/>
              </a:p>
            </p:txBody>
          </p:sp>
          <p:sp>
            <p:nvSpPr>
              <p:cNvPr id="43033" name="Line 29"/>
              <p:cNvSpPr>
                <a:spLocks noChangeShapeType="1"/>
              </p:cNvSpPr>
              <p:nvPr/>
            </p:nvSpPr>
            <p:spPr bwMode="auto">
              <a:xfrm>
                <a:off x="2774" y="1296"/>
                <a:ext cx="144" cy="0"/>
              </a:xfrm>
              <a:prstGeom prst="line">
                <a:avLst/>
              </a:prstGeom>
              <a:noFill/>
              <a:ln w="9525">
                <a:solidFill>
                  <a:schemeClr val="tx1"/>
                </a:solidFill>
                <a:round/>
                <a:headEnd/>
                <a:tailEnd type="triangle" w="med" len="med"/>
              </a:ln>
            </p:spPr>
            <p:txBody>
              <a:bodyPr/>
              <a:lstStyle/>
              <a:p>
                <a:endParaRPr lang="en-US"/>
              </a:p>
            </p:txBody>
          </p:sp>
          <p:sp>
            <p:nvSpPr>
              <p:cNvPr id="43034" name="Line 30"/>
              <p:cNvSpPr>
                <a:spLocks noChangeShapeType="1"/>
              </p:cNvSpPr>
              <p:nvPr/>
            </p:nvSpPr>
            <p:spPr bwMode="auto">
              <a:xfrm flipH="1">
                <a:off x="3062" y="1296"/>
                <a:ext cx="144" cy="0"/>
              </a:xfrm>
              <a:prstGeom prst="line">
                <a:avLst/>
              </a:prstGeom>
              <a:noFill/>
              <a:ln w="9525">
                <a:solidFill>
                  <a:schemeClr val="tx1"/>
                </a:solidFill>
                <a:round/>
                <a:headEnd/>
                <a:tailEnd type="triangle" w="med" len="med"/>
              </a:ln>
            </p:spPr>
            <p:txBody>
              <a:bodyPr/>
              <a:lstStyle/>
              <a:p>
                <a:endParaRPr lang="en-US"/>
              </a:p>
            </p:txBody>
          </p:sp>
          <p:sp>
            <p:nvSpPr>
              <p:cNvPr id="43035" name="Text Box 31"/>
              <p:cNvSpPr txBox="1">
                <a:spLocks noChangeArrowheads="1"/>
              </p:cNvSpPr>
              <p:nvPr/>
            </p:nvSpPr>
            <p:spPr bwMode="auto">
              <a:xfrm>
                <a:off x="2822" y="885"/>
                <a:ext cx="487" cy="231"/>
              </a:xfrm>
              <a:prstGeom prst="rect">
                <a:avLst/>
              </a:prstGeom>
              <a:noFill/>
              <a:ln w="9525">
                <a:noFill/>
                <a:miter lim="800000"/>
                <a:headEnd/>
                <a:tailEnd/>
              </a:ln>
            </p:spPr>
            <p:txBody>
              <a:bodyPr wrap="none">
                <a:spAutoFit/>
              </a:bodyPr>
              <a:lstStyle/>
              <a:p>
                <a:r>
                  <a:rPr lang="en-US">
                    <a:solidFill>
                      <a:srgbClr val="000000"/>
                    </a:solidFill>
                    <a:sym typeface="Symbol" charset="2"/>
                  </a:rPr>
                  <a:t></a:t>
                </a:r>
                <a:r>
                  <a:rPr lang="en-US" baseline="-25000">
                    <a:solidFill>
                      <a:srgbClr val="000000"/>
                    </a:solidFill>
                    <a:sym typeface="Symbol" charset="2"/>
                  </a:rPr>
                  <a:t>DOP</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9" descr="Range_Flight_Takeoff2_15Aug10.jpg"/>
          <p:cNvPicPr>
            <a:picLocks noChangeAspect="1"/>
          </p:cNvPicPr>
          <p:nvPr/>
        </p:nvPicPr>
        <p:blipFill>
          <a:blip r:embed="rId3" cstate="print"/>
          <a:srcRect l="8824" t="29355" r="7833" b="18429"/>
          <a:stretch>
            <a:fillRect/>
          </a:stretch>
        </p:blipFill>
        <p:spPr bwMode="auto">
          <a:xfrm>
            <a:off x="7244976" y="1905000"/>
            <a:ext cx="1441824" cy="722683"/>
          </a:xfrm>
          <a:prstGeom prst="rect">
            <a:avLst/>
          </a:prstGeom>
          <a:noFill/>
          <a:ln w="9525">
            <a:noFill/>
            <a:miter lim="800000"/>
            <a:headEnd/>
            <a:tailEnd/>
          </a:ln>
        </p:spPr>
      </p:pic>
      <p:pic>
        <p:nvPicPr>
          <p:cNvPr id="53250" name="Picture 4" descr="EC04-0047-006"/>
          <p:cNvPicPr>
            <a:picLocks noChangeAspect="1" noChangeArrowheads="1"/>
          </p:cNvPicPr>
          <p:nvPr/>
        </p:nvPicPr>
        <p:blipFill>
          <a:blip r:embed="rId4" cstate="print"/>
          <a:srcRect t="22206" b="25883"/>
          <a:stretch>
            <a:fillRect/>
          </a:stretch>
        </p:blipFill>
        <p:spPr bwMode="auto">
          <a:xfrm>
            <a:off x="1501775" y="4572000"/>
            <a:ext cx="1622425" cy="788988"/>
          </a:xfrm>
          <a:prstGeom prst="rect">
            <a:avLst/>
          </a:prstGeom>
          <a:noFill/>
          <a:ln w="9525">
            <a:noFill/>
            <a:miter lim="800000"/>
            <a:headEnd/>
            <a:tailEnd/>
          </a:ln>
        </p:spPr>
      </p:pic>
      <p:pic>
        <p:nvPicPr>
          <p:cNvPr id="53251" name="Picture 8" descr="WB57 -a"/>
          <p:cNvPicPr>
            <a:picLocks noChangeAspect="1" noChangeArrowheads="1"/>
          </p:cNvPicPr>
          <p:nvPr/>
        </p:nvPicPr>
        <p:blipFill>
          <a:blip r:embed="rId5" cstate="print"/>
          <a:srcRect t="20000" b="25000"/>
          <a:stretch>
            <a:fillRect/>
          </a:stretch>
        </p:blipFill>
        <p:spPr bwMode="auto">
          <a:xfrm>
            <a:off x="3352800" y="2819400"/>
            <a:ext cx="1676400" cy="920750"/>
          </a:xfrm>
          <a:prstGeom prst="rect">
            <a:avLst/>
          </a:prstGeom>
          <a:noFill/>
          <a:ln w="9525">
            <a:noFill/>
            <a:miter lim="800000"/>
            <a:headEnd/>
            <a:tailEnd/>
          </a:ln>
        </p:spPr>
      </p:pic>
      <p:pic>
        <p:nvPicPr>
          <p:cNvPr id="53252" name="Picture 10" descr="er2-3"/>
          <p:cNvPicPr>
            <a:picLocks noChangeAspect="1" noChangeArrowheads="1"/>
          </p:cNvPicPr>
          <p:nvPr/>
        </p:nvPicPr>
        <p:blipFill>
          <a:blip r:embed="rId6" cstate="print"/>
          <a:srcRect l="13333" t="15085" b="34793"/>
          <a:stretch>
            <a:fillRect/>
          </a:stretch>
        </p:blipFill>
        <p:spPr bwMode="auto">
          <a:xfrm>
            <a:off x="5105400" y="2667000"/>
            <a:ext cx="1676400" cy="903288"/>
          </a:xfrm>
          <a:prstGeom prst="rect">
            <a:avLst/>
          </a:prstGeom>
          <a:noFill/>
          <a:ln w="9525">
            <a:noFill/>
            <a:miter lim="800000"/>
            <a:headEnd/>
            <a:tailEnd/>
          </a:ln>
        </p:spPr>
      </p:pic>
      <p:sp>
        <p:nvSpPr>
          <p:cNvPr id="53253" name="Line 11"/>
          <p:cNvSpPr>
            <a:spLocks noChangeShapeType="1"/>
          </p:cNvSpPr>
          <p:nvPr/>
        </p:nvSpPr>
        <p:spPr bwMode="auto">
          <a:xfrm flipV="1">
            <a:off x="1143000" y="1447800"/>
            <a:ext cx="0" cy="4648200"/>
          </a:xfrm>
          <a:prstGeom prst="line">
            <a:avLst/>
          </a:prstGeom>
          <a:noFill/>
          <a:ln w="9525">
            <a:solidFill>
              <a:schemeClr val="tx1"/>
            </a:solidFill>
            <a:round/>
            <a:headEnd/>
            <a:tailEnd type="triangle" w="med" len="med"/>
          </a:ln>
        </p:spPr>
        <p:txBody>
          <a:bodyPr/>
          <a:lstStyle/>
          <a:p>
            <a:endParaRPr lang="en-US"/>
          </a:p>
        </p:txBody>
      </p:sp>
      <p:sp>
        <p:nvSpPr>
          <p:cNvPr id="43014" name="Text Box 12"/>
          <p:cNvSpPr txBox="1">
            <a:spLocks noChangeArrowheads="1"/>
          </p:cNvSpPr>
          <p:nvPr/>
        </p:nvSpPr>
        <p:spPr bwMode="auto">
          <a:xfrm>
            <a:off x="1752600" y="44450"/>
            <a:ext cx="5662613" cy="946150"/>
          </a:xfrm>
          <a:prstGeom prst="rect">
            <a:avLst/>
          </a:prstGeom>
          <a:noFill/>
          <a:ln w="9525">
            <a:noFill/>
            <a:miter lim="800000"/>
            <a:headEnd/>
            <a:tailEnd/>
          </a:ln>
        </p:spPr>
        <p:txBody>
          <a:bodyPr wrap="none">
            <a:spAutoFit/>
          </a:bodyPr>
          <a:lstStyle/>
          <a:p>
            <a:pPr algn="ctr">
              <a:defRPr/>
            </a:pPr>
            <a:r>
              <a:rPr lang="en-US" sz="2800" dirty="0">
                <a:solidFill>
                  <a:schemeClr val="accent6"/>
                </a:solidFill>
              </a:rPr>
              <a:t>TWiLiTE Compatible</a:t>
            </a:r>
          </a:p>
          <a:p>
            <a:pPr algn="ctr">
              <a:defRPr/>
            </a:pPr>
            <a:r>
              <a:rPr lang="en-US" sz="2800" dirty="0">
                <a:solidFill>
                  <a:schemeClr val="accent6"/>
                </a:solidFill>
              </a:rPr>
              <a:t> NASA Airborne Science Platforms</a:t>
            </a:r>
          </a:p>
        </p:txBody>
      </p:sp>
      <p:sp>
        <p:nvSpPr>
          <p:cNvPr id="43015" name="Text Box 13"/>
          <p:cNvSpPr txBox="1">
            <a:spLocks noChangeArrowheads="1"/>
          </p:cNvSpPr>
          <p:nvPr/>
        </p:nvSpPr>
        <p:spPr bwMode="auto">
          <a:xfrm>
            <a:off x="1958975" y="4144963"/>
            <a:ext cx="646113" cy="369887"/>
          </a:xfrm>
          <a:prstGeom prst="rect">
            <a:avLst/>
          </a:prstGeom>
          <a:noFill/>
          <a:ln w="9525">
            <a:noFill/>
            <a:miter lim="800000"/>
            <a:headEnd/>
            <a:tailEnd/>
          </a:ln>
        </p:spPr>
        <p:txBody>
          <a:bodyPr wrap="none">
            <a:spAutoFit/>
          </a:bodyPr>
          <a:lstStyle/>
          <a:p>
            <a:pPr>
              <a:defRPr/>
            </a:pPr>
            <a:r>
              <a:rPr lang="en-US">
                <a:solidFill>
                  <a:schemeClr val="accent6"/>
                </a:solidFill>
              </a:rPr>
              <a:t>DC8</a:t>
            </a:r>
          </a:p>
        </p:txBody>
      </p:sp>
      <p:sp>
        <p:nvSpPr>
          <p:cNvPr id="43016" name="Text Box 14"/>
          <p:cNvSpPr txBox="1">
            <a:spLocks noChangeArrowheads="1"/>
          </p:cNvSpPr>
          <p:nvPr/>
        </p:nvSpPr>
        <p:spPr bwMode="auto">
          <a:xfrm>
            <a:off x="3676650" y="2468563"/>
            <a:ext cx="812800" cy="369887"/>
          </a:xfrm>
          <a:prstGeom prst="rect">
            <a:avLst/>
          </a:prstGeom>
          <a:noFill/>
          <a:ln w="9525">
            <a:noFill/>
            <a:miter lim="800000"/>
            <a:headEnd/>
            <a:tailEnd/>
          </a:ln>
        </p:spPr>
        <p:txBody>
          <a:bodyPr wrap="none">
            <a:spAutoFit/>
          </a:bodyPr>
          <a:lstStyle/>
          <a:p>
            <a:pPr>
              <a:defRPr/>
            </a:pPr>
            <a:r>
              <a:rPr lang="en-US">
                <a:solidFill>
                  <a:schemeClr val="accent6"/>
                </a:solidFill>
              </a:rPr>
              <a:t>WB57</a:t>
            </a:r>
          </a:p>
        </p:txBody>
      </p:sp>
      <p:sp>
        <p:nvSpPr>
          <p:cNvPr id="43017" name="Text Box 15"/>
          <p:cNvSpPr txBox="1">
            <a:spLocks noChangeArrowheads="1"/>
          </p:cNvSpPr>
          <p:nvPr/>
        </p:nvSpPr>
        <p:spPr bwMode="auto">
          <a:xfrm>
            <a:off x="5581650" y="2239963"/>
            <a:ext cx="633413" cy="369887"/>
          </a:xfrm>
          <a:prstGeom prst="rect">
            <a:avLst/>
          </a:prstGeom>
          <a:noFill/>
          <a:ln w="9525">
            <a:noFill/>
            <a:miter lim="800000"/>
            <a:headEnd/>
            <a:tailEnd/>
          </a:ln>
        </p:spPr>
        <p:txBody>
          <a:bodyPr wrap="none">
            <a:spAutoFit/>
          </a:bodyPr>
          <a:lstStyle/>
          <a:p>
            <a:pPr>
              <a:defRPr/>
            </a:pPr>
            <a:r>
              <a:rPr lang="en-US">
                <a:solidFill>
                  <a:schemeClr val="accent6"/>
                </a:solidFill>
              </a:rPr>
              <a:t>ER2</a:t>
            </a:r>
          </a:p>
        </p:txBody>
      </p:sp>
      <p:sp>
        <p:nvSpPr>
          <p:cNvPr id="53258" name="Line 16"/>
          <p:cNvSpPr>
            <a:spLocks noChangeShapeType="1"/>
          </p:cNvSpPr>
          <p:nvPr/>
        </p:nvSpPr>
        <p:spPr bwMode="auto">
          <a:xfrm>
            <a:off x="990600" y="5105400"/>
            <a:ext cx="152400" cy="0"/>
          </a:xfrm>
          <a:prstGeom prst="line">
            <a:avLst/>
          </a:prstGeom>
          <a:noFill/>
          <a:ln w="9525">
            <a:solidFill>
              <a:schemeClr val="tx1"/>
            </a:solidFill>
            <a:round/>
            <a:headEnd/>
            <a:tailEnd/>
          </a:ln>
        </p:spPr>
        <p:txBody>
          <a:bodyPr/>
          <a:lstStyle/>
          <a:p>
            <a:endParaRPr lang="en-US"/>
          </a:p>
        </p:txBody>
      </p:sp>
      <p:sp>
        <p:nvSpPr>
          <p:cNvPr id="53259" name="Line 17"/>
          <p:cNvSpPr>
            <a:spLocks noChangeShapeType="1"/>
          </p:cNvSpPr>
          <p:nvPr/>
        </p:nvSpPr>
        <p:spPr bwMode="auto">
          <a:xfrm>
            <a:off x="990600" y="2971800"/>
            <a:ext cx="152400" cy="0"/>
          </a:xfrm>
          <a:prstGeom prst="line">
            <a:avLst/>
          </a:prstGeom>
          <a:noFill/>
          <a:ln w="9525">
            <a:solidFill>
              <a:schemeClr val="tx1"/>
            </a:solidFill>
            <a:round/>
            <a:headEnd/>
            <a:tailEnd/>
          </a:ln>
        </p:spPr>
        <p:txBody>
          <a:bodyPr/>
          <a:lstStyle/>
          <a:p>
            <a:endParaRPr lang="en-US"/>
          </a:p>
        </p:txBody>
      </p:sp>
      <p:sp>
        <p:nvSpPr>
          <p:cNvPr id="53260" name="Line 18"/>
          <p:cNvSpPr>
            <a:spLocks noChangeShapeType="1"/>
          </p:cNvSpPr>
          <p:nvPr/>
        </p:nvSpPr>
        <p:spPr bwMode="auto">
          <a:xfrm>
            <a:off x="990600" y="4038600"/>
            <a:ext cx="152400" cy="0"/>
          </a:xfrm>
          <a:prstGeom prst="line">
            <a:avLst/>
          </a:prstGeom>
          <a:noFill/>
          <a:ln w="9525">
            <a:solidFill>
              <a:schemeClr val="tx1"/>
            </a:solidFill>
            <a:round/>
            <a:headEnd/>
            <a:tailEnd/>
          </a:ln>
        </p:spPr>
        <p:txBody>
          <a:bodyPr/>
          <a:lstStyle/>
          <a:p>
            <a:endParaRPr lang="en-US"/>
          </a:p>
        </p:txBody>
      </p:sp>
      <p:sp>
        <p:nvSpPr>
          <p:cNvPr id="53261" name="Line 20"/>
          <p:cNvSpPr>
            <a:spLocks noChangeShapeType="1"/>
          </p:cNvSpPr>
          <p:nvPr/>
        </p:nvSpPr>
        <p:spPr bwMode="auto">
          <a:xfrm>
            <a:off x="990600" y="1905000"/>
            <a:ext cx="152400" cy="0"/>
          </a:xfrm>
          <a:prstGeom prst="line">
            <a:avLst/>
          </a:prstGeom>
          <a:noFill/>
          <a:ln w="9525">
            <a:solidFill>
              <a:schemeClr val="tx1"/>
            </a:solidFill>
            <a:round/>
            <a:headEnd/>
            <a:tailEnd/>
          </a:ln>
        </p:spPr>
        <p:txBody>
          <a:bodyPr/>
          <a:lstStyle/>
          <a:p>
            <a:endParaRPr lang="en-US"/>
          </a:p>
        </p:txBody>
      </p:sp>
      <p:sp>
        <p:nvSpPr>
          <p:cNvPr id="53262" name="Text Box 21"/>
          <p:cNvSpPr txBox="1">
            <a:spLocks noChangeArrowheads="1"/>
          </p:cNvSpPr>
          <p:nvPr/>
        </p:nvSpPr>
        <p:spPr bwMode="auto">
          <a:xfrm>
            <a:off x="565150" y="1676400"/>
            <a:ext cx="501650" cy="4486275"/>
          </a:xfrm>
          <a:prstGeom prst="rect">
            <a:avLst/>
          </a:prstGeom>
          <a:noFill/>
          <a:ln w="9525">
            <a:noFill/>
            <a:miter lim="800000"/>
            <a:headEnd/>
            <a:tailEnd/>
          </a:ln>
        </p:spPr>
        <p:txBody>
          <a:bodyPr wrap="none">
            <a:spAutoFit/>
          </a:bodyPr>
          <a:lstStyle/>
          <a:p>
            <a:r>
              <a:rPr lang="en-US"/>
              <a:t>25 </a:t>
            </a:r>
          </a:p>
          <a:p>
            <a:endParaRPr lang="en-US"/>
          </a:p>
          <a:p>
            <a:endParaRPr lang="en-US"/>
          </a:p>
          <a:p>
            <a:endParaRPr lang="en-US"/>
          </a:p>
          <a:p>
            <a:r>
              <a:rPr lang="en-US"/>
              <a:t>20 </a:t>
            </a:r>
          </a:p>
          <a:p>
            <a:endParaRPr lang="en-US"/>
          </a:p>
          <a:p>
            <a:endParaRPr lang="en-US"/>
          </a:p>
          <a:p>
            <a:endParaRPr lang="en-US"/>
          </a:p>
          <a:p>
            <a:r>
              <a:rPr lang="en-US"/>
              <a:t>15</a:t>
            </a:r>
          </a:p>
          <a:p>
            <a:endParaRPr lang="en-US"/>
          </a:p>
          <a:p>
            <a:endParaRPr lang="en-US"/>
          </a:p>
          <a:p>
            <a:endParaRPr lang="en-US"/>
          </a:p>
          <a:p>
            <a:r>
              <a:rPr lang="en-US"/>
              <a:t>10</a:t>
            </a:r>
          </a:p>
          <a:p>
            <a:endParaRPr lang="en-US"/>
          </a:p>
          <a:p>
            <a:endParaRPr lang="en-US"/>
          </a:p>
          <a:p>
            <a:r>
              <a:rPr lang="en-US"/>
              <a:t>5</a:t>
            </a:r>
          </a:p>
        </p:txBody>
      </p:sp>
      <p:sp>
        <p:nvSpPr>
          <p:cNvPr id="53263" name="Line 22"/>
          <p:cNvSpPr>
            <a:spLocks noChangeShapeType="1"/>
          </p:cNvSpPr>
          <p:nvPr/>
        </p:nvSpPr>
        <p:spPr bwMode="auto">
          <a:xfrm>
            <a:off x="990600" y="5943600"/>
            <a:ext cx="152400" cy="0"/>
          </a:xfrm>
          <a:prstGeom prst="line">
            <a:avLst/>
          </a:prstGeom>
          <a:noFill/>
          <a:ln w="9525">
            <a:solidFill>
              <a:schemeClr val="tx1"/>
            </a:solidFill>
            <a:round/>
            <a:headEnd/>
            <a:tailEnd/>
          </a:ln>
        </p:spPr>
        <p:txBody>
          <a:bodyPr/>
          <a:lstStyle/>
          <a:p>
            <a:endParaRPr lang="en-US"/>
          </a:p>
        </p:txBody>
      </p:sp>
      <p:sp>
        <p:nvSpPr>
          <p:cNvPr id="53264" name="Text Box 23"/>
          <p:cNvSpPr txBox="1">
            <a:spLocks noChangeArrowheads="1"/>
          </p:cNvSpPr>
          <p:nvPr/>
        </p:nvSpPr>
        <p:spPr bwMode="auto">
          <a:xfrm rot="-5400000">
            <a:off x="-784225" y="3557588"/>
            <a:ext cx="2360613" cy="427037"/>
          </a:xfrm>
          <a:prstGeom prst="rect">
            <a:avLst/>
          </a:prstGeom>
          <a:noFill/>
          <a:ln w="9525">
            <a:noFill/>
            <a:miter lim="800000"/>
            <a:headEnd/>
            <a:tailEnd/>
          </a:ln>
        </p:spPr>
        <p:txBody>
          <a:bodyPr wrap="none">
            <a:spAutoFit/>
          </a:bodyPr>
          <a:lstStyle/>
          <a:p>
            <a:r>
              <a:rPr lang="en-US"/>
              <a:t>Max Altitude (km)</a:t>
            </a:r>
          </a:p>
        </p:txBody>
      </p:sp>
      <p:sp>
        <p:nvSpPr>
          <p:cNvPr id="53265" name="Text Box 25"/>
          <p:cNvSpPr txBox="1">
            <a:spLocks noChangeArrowheads="1"/>
          </p:cNvSpPr>
          <p:nvPr/>
        </p:nvSpPr>
        <p:spPr bwMode="auto">
          <a:xfrm>
            <a:off x="3657600" y="1524000"/>
            <a:ext cx="2381250" cy="641350"/>
          </a:xfrm>
          <a:prstGeom prst="rect">
            <a:avLst/>
          </a:prstGeom>
          <a:noFill/>
          <a:ln w="9525">
            <a:noFill/>
            <a:miter lim="800000"/>
            <a:headEnd/>
            <a:tailEnd/>
          </a:ln>
        </p:spPr>
        <p:txBody>
          <a:bodyPr wrap="none">
            <a:spAutoFit/>
          </a:bodyPr>
          <a:lstStyle/>
          <a:p>
            <a:pPr algn="ctr"/>
            <a:r>
              <a:rPr lang="en-US" dirty="0"/>
              <a:t>6-8 hrs duration</a:t>
            </a:r>
          </a:p>
          <a:p>
            <a:pPr algn="ctr"/>
            <a:r>
              <a:rPr lang="en-US" dirty="0"/>
              <a:t>Unattended operation</a:t>
            </a:r>
          </a:p>
        </p:txBody>
      </p:sp>
      <p:sp>
        <p:nvSpPr>
          <p:cNvPr id="43028" name="Text Box 28"/>
          <p:cNvSpPr txBox="1">
            <a:spLocks noChangeArrowheads="1"/>
          </p:cNvSpPr>
          <p:nvPr/>
        </p:nvSpPr>
        <p:spPr bwMode="auto">
          <a:xfrm>
            <a:off x="7010400" y="1554163"/>
            <a:ext cx="1492250" cy="369887"/>
          </a:xfrm>
          <a:prstGeom prst="rect">
            <a:avLst/>
          </a:prstGeom>
          <a:noFill/>
          <a:ln w="9525">
            <a:noFill/>
            <a:miter lim="800000"/>
            <a:headEnd/>
            <a:tailEnd/>
          </a:ln>
        </p:spPr>
        <p:txBody>
          <a:bodyPr wrap="none">
            <a:spAutoFit/>
          </a:bodyPr>
          <a:lstStyle/>
          <a:p>
            <a:pPr>
              <a:defRPr/>
            </a:pPr>
            <a:r>
              <a:rPr lang="en-US" dirty="0">
                <a:solidFill>
                  <a:schemeClr val="accent6"/>
                </a:solidFill>
              </a:rPr>
              <a:t>Global Hawk</a:t>
            </a:r>
          </a:p>
        </p:txBody>
      </p:sp>
      <p:sp>
        <p:nvSpPr>
          <p:cNvPr id="53268" name="Text Box 29"/>
          <p:cNvSpPr txBox="1">
            <a:spLocks noChangeArrowheads="1"/>
          </p:cNvSpPr>
          <p:nvPr/>
        </p:nvSpPr>
        <p:spPr bwMode="auto">
          <a:xfrm>
            <a:off x="6781800" y="914400"/>
            <a:ext cx="2076450" cy="641350"/>
          </a:xfrm>
          <a:prstGeom prst="rect">
            <a:avLst/>
          </a:prstGeom>
          <a:noFill/>
          <a:ln w="9525">
            <a:noFill/>
            <a:miter lim="800000"/>
            <a:headEnd/>
            <a:tailEnd/>
          </a:ln>
        </p:spPr>
        <p:txBody>
          <a:bodyPr wrap="none">
            <a:spAutoFit/>
          </a:bodyPr>
          <a:lstStyle/>
          <a:p>
            <a:pPr algn="ctr"/>
            <a:r>
              <a:rPr lang="en-US" dirty="0"/>
              <a:t>36 hrs duration</a:t>
            </a:r>
          </a:p>
          <a:p>
            <a:pPr algn="ctr"/>
            <a:r>
              <a:rPr lang="en-US" dirty="0"/>
              <a:t>Unmanned vehicle</a:t>
            </a:r>
          </a:p>
        </p:txBody>
      </p:sp>
      <p:sp>
        <p:nvSpPr>
          <p:cNvPr id="53269" name="Line 24"/>
          <p:cNvSpPr>
            <a:spLocks noChangeShapeType="1"/>
          </p:cNvSpPr>
          <p:nvPr/>
        </p:nvSpPr>
        <p:spPr bwMode="auto">
          <a:xfrm flipV="1">
            <a:off x="5486400" y="3098800"/>
            <a:ext cx="152400" cy="914400"/>
          </a:xfrm>
          <a:prstGeom prst="line">
            <a:avLst/>
          </a:prstGeom>
          <a:noFill/>
          <a:ln w="9525">
            <a:solidFill>
              <a:schemeClr val="tx1"/>
            </a:solidFill>
            <a:round/>
            <a:headEnd/>
            <a:tailEnd type="triangle" w="med" len="med"/>
          </a:ln>
        </p:spPr>
        <p:txBody>
          <a:bodyPr/>
          <a:lstStyle/>
          <a:p>
            <a:endParaRPr lang="en-US"/>
          </a:p>
        </p:txBody>
      </p:sp>
      <p:sp>
        <p:nvSpPr>
          <p:cNvPr id="53270" name="Line 25"/>
          <p:cNvSpPr>
            <a:spLocks noChangeShapeType="1"/>
          </p:cNvSpPr>
          <p:nvPr/>
        </p:nvSpPr>
        <p:spPr bwMode="auto">
          <a:xfrm flipH="1" flipV="1">
            <a:off x="5715000" y="3175000"/>
            <a:ext cx="914400" cy="838200"/>
          </a:xfrm>
          <a:prstGeom prst="line">
            <a:avLst/>
          </a:prstGeom>
          <a:noFill/>
          <a:ln w="9525">
            <a:solidFill>
              <a:schemeClr val="tx1"/>
            </a:solidFill>
            <a:round/>
            <a:headEnd/>
            <a:tailEnd type="triangle" w="med" len="med"/>
          </a:ln>
        </p:spPr>
        <p:txBody>
          <a:bodyPr/>
          <a:lstStyle/>
          <a:p>
            <a:endParaRPr lang="en-US"/>
          </a:p>
        </p:txBody>
      </p:sp>
      <p:pic>
        <p:nvPicPr>
          <p:cNvPr id="53271" name="Picture 5" descr="er2-3"/>
          <p:cNvPicPr>
            <a:picLocks noChangeAspect="1" noChangeArrowheads="1"/>
          </p:cNvPicPr>
          <p:nvPr/>
        </p:nvPicPr>
        <p:blipFill>
          <a:blip r:embed="rId7" cstate="print"/>
          <a:srcRect/>
          <a:stretch>
            <a:fillRect/>
          </a:stretch>
        </p:blipFill>
        <p:spPr bwMode="auto">
          <a:xfrm>
            <a:off x="5105400" y="2630488"/>
            <a:ext cx="1676400" cy="903287"/>
          </a:xfrm>
          <a:prstGeom prst="rect">
            <a:avLst/>
          </a:prstGeom>
          <a:noFill/>
          <a:ln w="9525">
            <a:noFill/>
            <a:miter lim="800000"/>
            <a:headEnd/>
            <a:tailEnd/>
          </a:ln>
        </p:spPr>
      </p:pic>
      <p:sp>
        <p:nvSpPr>
          <p:cNvPr id="53272" name="Text Box 21"/>
          <p:cNvSpPr txBox="1">
            <a:spLocks noChangeArrowheads="1"/>
          </p:cNvSpPr>
          <p:nvPr/>
        </p:nvSpPr>
        <p:spPr bwMode="auto">
          <a:xfrm>
            <a:off x="1295400" y="3352800"/>
            <a:ext cx="1828800" cy="738664"/>
          </a:xfrm>
          <a:prstGeom prst="rect">
            <a:avLst/>
          </a:prstGeom>
          <a:noFill/>
          <a:ln w="9525">
            <a:noFill/>
            <a:miter lim="800000"/>
            <a:headEnd/>
            <a:tailEnd/>
          </a:ln>
        </p:spPr>
        <p:txBody>
          <a:bodyPr>
            <a:spAutoFit/>
          </a:bodyPr>
          <a:lstStyle/>
          <a:p>
            <a:pPr algn="ctr"/>
            <a:r>
              <a:rPr lang="en-US" sz="1400" dirty="0" err="1">
                <a:solidFill>
                  <a:srgbClr val="000000"/>
                </a:solidFill>
              </a:rPr>
              <a:t>TWiLiTE</a:t>
            </a:r>
            <a:r>
              <a:rPr lang="en-US" sz="1400" dirty="0">
                <a:solidFill>
                  <a:srgbClr val="000000"/>
                </a:solidFill>
              </a:rPr>
              <a:t> configured for DC8 Nadir Port 7</a:t>
            </a:r>
          </a:p>
          <a:p>
            <a:pPr algn="ctr"/>
            <a:r>
              <a:rPr lang="en-US" sz="1400" dirty="0" smtClean="0">
                <a:solidFill>
                  <a:srgbClr val="000000"/>
                </a:solidFill>
              </a:rPr>
              <a:t>(AITT</a:t>
            </a:r>
            <a:r>
              <a:rPr lang="en-US" sz="1400" dirty="0">
                <a:solidFill>
                  <a:srgbClr val="000000"/>
                </a:solidFill>
              </a:rPr>
              <a:t>)</a:t>
            </a:r>
          </a:p>
        </p:txBody>
      </p:sp>
      <p:pic>
        <p:nvPicPr>
          <p:cNvPr id="53273" name="Picture 23" descr="twilite_er2_ee"/>
          <p:cNvPicPr>
            <a:picLocks noChangeAspect="1" noChangeArrowheads="1"/>
          </p:cNvPicPr>
          <p:nvPr/>
        </p:nvPicPr>
        <p:blipFill>
          <a:blip r:embed="rId8" cstate="print"/>
          <a:srcRect/>
          <a:stretch>
            <a:fillRect/>
          </a:stretch>
        </p:blipFill>
        <p:spPr bwMode="auto">
          <a:xfrm>
            <a:off x="5486400" y="3990975"/>
            <a:ext cx="1143000" cy="1073150"/>
          </a:xfrm>
          <a:prstGeom prst="rect">
            <a:avLst/>
          </a:prstGeom>
          <a:noFill/>
          <a:ln w="9525">
            <a:noFill/>
            <a:miter lim="800000"/>
            <a:headEnd/>
            <a:tailEnd/>
          </a:ln>
        </p:spPr>
      </p:pic>
      <p:pic>
        <p:nvPicPr>
          <p:cNvPr id="53274" name="Picture 26" descr="twilte_asm_1-15-08_2"/>
          <p:cNvPicPr>
            <a:picLocks noChangeAspect="1" noChangeArrowheads="1"/>
          </p:cNvPicPr>
          <p:nvPr/>
        </p:nvPicPr>
        <p:blipFill>
          <a:blip r:embed="rId9" cstate="print"/>
          <a:srcRect/>
          <a:stretch>
            <a:fillRect/>
          </a:stretch>
        </p:blipFill>
        <p:spPr bwMode="auto">
          <a:xfrm>
            <a:off x="3657600" y="4187825"/>
            <a:ext cx="1219200" cy="884238"/>
          </a:xfrm>
          <a:prstGeom prst="rect">
            <a:avLst/>
          </a:prstGeom>
          <a:noFill/>
          <a:ln w="9525">
            <a:noFill/>
            <a:miter lim="800000"/>
            <a:headEnd/>
            <a:tailEnd/>
          </a:ln>
        </p:spPr>
      </p:pic>
      <p:sp>
        <p:nvSpPr>
          <p:cNvPr id="53275" name="Line 27"/>
          <p:cNvSpPr>
            <a:spLocks noChangeShapeType="1"/>
          </p:cNvSpPr>
          <p:nvPr/>
        </p:nvSpPr>
        <p:spPr bwMode="auto">
          <a:xfrm flipV="1">
            <a:off x="3657600" y="3349625"/>
            <a:ext cx="609600" cy="838200"/>
          </a:xfrm>
          <a:prstGeom prst="line">
            <a:avLst/>
          </a:prstGeom>
          <a:noFill/>
          <a:ln w="9525">
            <a:solidFill>
              <a:schemeClr val="tx1"/>
            </a:solidFill>
            <a:round/>
            <a:headEnd/>
            <a:tailEnd type="triangle" w="med" len="med"/>
          </a:ln>
        </p:spPr>
        <p:txBody>
          <a:bodyPr/>
          <a:lstStyle/>
          <a:p>
            <a:endParaRPr lang="en-US"/>
          </a:p>
        </p:txBody>
      </p:sp>
      <p:sp>
        <p:nvSpPr>
          <p:cNvPr id="53276" name="Line 28"/>
          <p:cNvSpPr>
            <a:spLocks noChangeShapeType="1"/>
          </p:cNvSpPr>
          <p:nvPr/>
        </p:nvSpPr>
        <p:spPr bwMode="auto">
          <a:xfrm flipH="1" flipV="1">
            <a:off x="4267200" y="3349625"/>
            <a:ext cx="609600" cy="838200"/>
          </a:xfrm>
          <a:prstGeom prst="line">
            <a:avLst/>
          </a:prstGeom>
          <a:noFill/>
          <a:ln w="9525">
            <a:solidFill>
              <a:schemeClr val="tx1"/>
            </a:solidFill>
            <a:round/>
            <a:headEnd/>
            <a:tailEnd type="triangle" w="med" len="med"/>
          </a:ln>
        </p:spPr>
        <p:txBody>
          <a:bodyPr/>
          <a:lstStyle/>
          <a:p>
            <a:endParaRPr lang="en-US"/>
          </a:p>
        </p:txBody>
      </p:sp>
      <p:sp>
        <p:nvSpPr>
          <p:cNvPr id="53277" name="Text Box 29"/>
          <p:cNvSpPr txBox="1">
            <a:spLocks noChangeArrowheads="1"/>
          </p:cNvSpPr>
          <p:nvPr/>
        </p:nvSpPr>
        <p:spPr bwMode="auto">
          <a:xfrm>
            <a:off x="3352800" y="5102225"/>
            <a:ext cx="1828800" cy="730250"/>
          </a:xfrm>
          <a:prstGeom prst="rect">
            <a:avLst/>
          </a:prstGeom>
          <a:noFill/>
          <a:ln w="9525">
            <a:noFill/>
            <a:miter lim="800000"/>
            <a:headEnd/>
            <a:tailEnd/>
          </a:ln>
        </p:spPr>
        <p:txBody>
          <a:bodyPr>
            <a:spAutoFit/>
          </a:bodyPr>
          <a:lstStyle/>
          <a:p>
            <a:pPr algn="ctr"/>
            <a:r>
              <a:rPr lang="en-US" sz="1400">
                <a:solidFill>
                  <a:srgbClr val="000000"/>
                </a:solidFill>
              </a:rPr>
              <a:t>TWiLiTE configured for WB57 3’ Pallet</a:t>
            </a:r>
          </a:p>
          <a:p>
            <a:pPr algn="ctr"/>
            <a:r>
              <a:rPr lang="en-US" sz="1400">
                <a:solidFill>
                  <a:srgbClr val="000000"/>
                </a:solidFill>
              </a:rPr>
              <a:t>(ESTO IIP04)</a:t>
            </a:r>
          </a:p>
        </p:txBody>
      </p:sp>
      <p:sp>
        <p:nvSpPr>
          <p:cNvPr id="53278" name="Text Box 30"/>
          <p:cNvSpPr txBox="1">
            <a:spLocks noChangeArrowheads="1"/>
          </p:cNvSpPr>
          <p:nvPr/>
        </p:nvSpPr>
        <p:spPr bwMode="auto">
          <a:xfrm>
            <a:off x="5181600" y="5057775"/>
            <a:ext cx="1828800" cy="738188"/>
          </a:xfrm>
          <a:prstGeom prst="rect">
            <a:avLst/>
          </a:prstGeom>
          <a:noFill/>
          <a:ln w="9525">
            <a:noFill/>
            <a:miter lim="800000"/>
            <a:headEnd/>
            <a:tailEnd/>
          </a:ln>
        </p:spPr>
        <p:txBody>
          <a:bodyPr>
            <a:spAutoFit/>
          </a:bodyPr>
          <a:lstStyle/>
          <a:p>
            <a:pPr algn="ctr"/>
            <a:r>
              <a:rPr lang="en-US" sz="1400">
                <a:solidFill>
                  <a:srgbClr val="000000"/>
                </a:solidFill>
              </a:rPr>
              <a:t>TWiLiTE configured for ER-2 Q-Bay</a:t>
            </a:r>
          </a:p>
          <a:p>
            <a:pPr algn="ctr"/>
            <a:r>
              <a:rPr lang="en-US" sz="1400">
                <a:solidFill>
                  <a:srgbClr val="000000"/>
                </a:solidFill>
              </a:rPr>
              <a:t>(ESTO IIP04)</a:t>
            </a:r>
          </a:p>
        </p:txBody>
      </p:sp>
      <p:sp>
        <p:nvSpPr>
          <p:cNvPr id="53279" name="Line 18"/>
          <p:cNvSpPr>
            <a:spLocks noChangeShapeType="1"/>
          </p:cNvSpPr>
          <p:nvPr/>
        </p:nvSpPr>
        <p:spPr bwMode="auto">
          <a:xfrm flipV="1">
            <a:off x="1828800" y="5029200"/>
            <a:ext cx="685800" cy="457200"/>
          </a:xfrm>
          <a:prstGeom prst="line">
            <a:avLst/>
          </a:prstGeom>
          <a:noFill/>
          <a:ln w="9525">
            <a:solidFill>
              <a:schemeClr val="tx1"/>
            </a:solidFill>
            <a:round/>
            <a:headEnd/>
            <a:tailEnd type="triangle" w="med" len="med"/>
          </a:ln>
        </p:spPr>
        <p:txBody>
          <a:bodyPr/>
          <a:lstStyle/>
          <a:p>
            <a:endParaRPr lang="en-US"/>
          </a:p>
        </p:txBody>
      </p:sp>
      <p:sp>
        <p:nvSpPr>
          <p:cNvPr id="53280" name="Line 19"/>
          <p:cNvSpPr>
            <a:spLocks noChangeShapeType="1"/>
          </p:cNvSpPr>
          <p:nvPr/>
        </p:nvSpPr>
        <p:spPr bwMode="auto">
          <a:xfrm flipH="1" flipV="1">
            <a:off x="2514600" y="5029200"/>
            <a:ext cx="381000" cy="457200"/>
          </a:xfrm>
          <a:prstGeom prst="line">
            <a:avLst/>
          </a:prstGeom>
          <a:noFill/>
          <a:ln w="9525">
            <a:solidFill>
              <a:schemeClr val="tx1"/>
            </a:solidFill>
            <a:round/>
            <a:headEnd/>
            <a:tailEnd type="triangle" w="med" len="med"/>
          </a:ln>
        </p:spPr>
        <p:txBody>
          <a:bodyPr/>
          <a:lstStyle/>
          <a:p>
            <a:endParaRPr lang="en-US"/>
          </a:p>
        </p:txBody>
      </p:sp>
      <p:sp>
        <p:nvSpPr>
          <p:cNvPr id="53282" name="Line 27"/>
          <p:cNvSpPr>
            <a:spLocks noChangeShapeType="1"/>
          </p:cNvSpPr>
          <p:nvPr/>
        </p:nvSpPr>
        <p:spPr bwMode="auto">
          <a:xfrm flipV="1">
            <a:off x="7162800" y="2438400"/>
            <a:ext cx="609600" cy="838200"/>
          </a:xfrm>
          <a:prstGeom prst="line">
            <a:avLst/>
          </a:prstGeom>
          <a:noFill/>
          <a:ln w="9525">
            <a:solidFill>
              <a:schemeClr val="tx1"/>
            </a:solidFill>
            <a:round/>
            <a:headEnd/>
            <a:tailEnd type="triangle" w="med" len="med"/>
          </a:ln>
        </p:spPr>
        <p:txBody>
          <a:bodyPr/>
          <a:lstStyle/>
          <a:p>
            <a:endParaRPr lang="en-US"/>
          </a:p>
        </p:txBody>
      </p:sp>
      <p:sp>
        <p:nvSpPr>
          <p:cNvPr id="53283" name="Line 28"/>
          <p:cNvSpPr>
            <a:spLocks noChangeShapeType="1"/>
          </p:cNvSpPr>
          <p:nvPr/>
        </p:nvSpPr>
        <p:spPr bwMode="auto">
          <a:xfrm flipH="1" flipV="1">
            <a:off x="7772400" y="2438400"/>
            <a:ext cx="609600" cy="838200"/>
          </a:xfrm>
          <a:prstGeom prst="line">
            <a:avLst/>
          </a:prstGeom>
          <a:noFill/>
          <a:ln w="9525">
            <a:solidFill>
              <a:schemeClr val="tx1"/>
            </a:solidFill>
            <a:round/>
            <a:headEnd/>
            <a:tailEnd type="triangle" w="med" len="med"/>
          </a:ln>
        </p:spPr>
        <p:txBody>
          <a:bodyPr/>
          <a:lstStyle/>
          <a:p>
            <a:endParaRPr lang="en-US"/>
          </a:p>
        </p:txBody>
      </p:sp>
      <p:sp>
        <p:nvSpPr>
          <p:cNvPr id="53284" name="Text Box 30"/>
          <p:cNvSpPr txBox="1">
            <a:spLocks noChangeArrowheads="1"/>
          </p:cNvSpPr>
          <p:nvPr/>
        </p:nvSpPr>
        <p:spPr bwMode="auto">
          <a:xfrm>
            <a:off x="7086600" y="4191000"/>
            <a:ext cx="1828800" cy="954088"/>
          </a:xfrm>
          <a:prstGeom prst="rect">
            <a:avLst/>
          </a:prstGeom>
          <a:noFill/>
          <a:ln w="9525">
            <a:noFill/>
            <a:miter lim="800000"/>
            <a:headEnd/>
            <a:tailEnd/>
          </a:ln>
        </p:spPr>
        <p:txBody>
          <a:bodyPr>
            <a:spAutoFit/>
          </a:bodyPr>
          <a:lstStyle/>
          <a:p>
            <a:pPr algn="ctr"/>
            <a:r>
              <a:rPr lang="en-US" sz="1400" dirty="0" err="1">
                <a:solidFill>
                  <a:srgbClr val="000000"/>
                </a:solidFill>
              </a:rPr>
              <a:t>TWiLiTE</a:t>
            </a:r>
            <a:r>
              <a:rPr lang="en-US" sz="1400" dirty="0">
                <a:solidFill>
                  <a:srgbClr val="000000"/>
                </a:solidFill>
              </a:rPr>
              <a:t> </a:t>
            </a:r>
            <a:r>
              <a:rPr lang="en-US" sz="1400" dirty="0" smtClean="0">
                <a:solidFill>
                  <a:srgbClr val="000000"/>
                </a:solidFill>
              </a:rPr>
              <a:t>configured </a:t>
            </a:r>
            <a:r>
              <a:rPr lang="en-US" sz="1400" dirty="0">
                <a:solidFill>
                  <a:srgbClr val="000000"/>
                </a:solidFill>
              </a:rPr>
              <a:t>for Global </a:t>
            </a:r>
            <a:r>
              <a:rPr lang="en-US" sz="1400" dirty="0" smtClean="0">
                <a:solidFill>
                  <a:srgbClr val="000000"/>
                </a:solidFill>
              </a:rPr>
              <a:t>Hawk </a:t>
            </a:r>
            <a:r>
              <a:rPr lang="en-US" sz="1400" dirty="0">
                <a:solidFill>
                  <a:srgbClr val="000000"/>
                </a:solidFill>
              </a:rPr>
              <a:t>Zone 25 </a:t>
            </a:r>
          </a:p>
          <a:p>
            <a:pPr algn="ctr"/>
            <a:r>
              <a:rPr lang="en-US" sz="1400" dirty="0" smtClean="0">
                <a:solidFill>
                  <a:srgbClr val="000000"/>
                </a:solidFill>
              </a:rPr>
              <a:t>(HS3)</a:t>
            </a:r>
            <a:endParaRPr lang="en-US" sz="1400" dirty="0">
              <a:solidFill>
                <a:srgbClr val="000000"/>
              </a:solidFill>
            </a:endParaRPr>
          </a:p>
        </p:txBody>
      </p:sp>
      <p:pic>
        <p:nvPicPr>
          <p:cNvPr id="37" name="Picture 8" descr="xsec_side.jpg"/>
          <p:cNvPicPr>
            <a:picLocks noChangeAspect="1"/>
          </p:cNvPicPr>
          <p:nvPr/>
        </p:nvPicPr>
        <p:blipFill>
          <a:blip r:embed="rId10" cstate="print"/>
          <a:srcRect t="7144" r="690" b="21415"/>
          <a:stretch>
            <a:fillRect/>
          </a:stretch>
        </p:blipFill>
        <p:spPr bwMode="auto">
          <a:xfrm>
            <a:off x="7162800" y="3276600"/>
            <a:ext cx="1371600" cy="762000"/>
          </a:xfrm>
          <a:prstGeom prst="rect">
            <a:avLst/>
          </a:prstGeom>
          <a:noFill/>
          <a:ln w="9525">
            <a:noFill/>
            <a:miter lim="800000"/>
            <a:headEnd/>
            <a:tailEnd/>
          </a:ln>
        </p:spPr>
      </p:pic>
      <p:pic>
        <p:nvPicPr>
          <p:cNvPr id="39" name="Picture 38" descr="twilite_dc8_12-6-10-3.jpg"/>
          <p:cNvPicPr>
            <a:picLocks noChangeAspect="1"/>
          </p:cNvPicPr>
          <p:nvPr/>
        </p:nvPicPr>
        <p:blipFill>
          <a:blip r:embed="rId11" cstate="print"/>
          <a:srcRect l="6452" t="12334" r="9677" b="12524"/>
          <a:stretch>
            <a:fillRect/>
          </a:stretch>
        </p:blipFill>
        <p:spPr>
          <a:xfrm>
            <a:off x="1676400" y="5486400"/>
            <a:ext cx="1371600" cy="949569"/>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l="31667" t="19333" r="23334" b="22000"/>
          <a:stretch>
            <a:fillRect/>
          </a:stretch>
        </p:blipFill>
        <p:spPr bwMode="auto">
          <a:xfrm>
            <a:off x="1981200" y="1130300"/>
            <a:ext cx="4953000" cy="4035257"/>
          </a:xfrm>
          <a:prstGeom prst="rect">
            <a:avLst/>
          </a:prstGeom>
          <a:noFill/>
          <a:ln w="9525">
            <a:noFill/>
            <a:miter lim="800000"/>
            <a:headEnd/>
            <a:tailEnd/>
          </a:ln>
        </p:spPr>
      </p:pic>
      <p:sp>
        <p:nvSpPr>
          <p:cNvPr id="46083" name="TextBox 2"/>
          <p:cNvSpPr txBox="1">
            <a:spLocks noChangeArrowheads="1"/>
          </p:cNvSpPr>
          <p:nvPr/>
        </p:nvSpPr>
        <p:spPr bwMode="auto">
          <a:xfrm>
            <a:off x="838200" y="5199727"/>
            <a:ext cx="8305800" cy="1277273"/>
          </a:xfrm>
          <a:prstGeom prst="rect">
            <a:avLst/>
          </a:prstGeom>
          <a:noFill/>
          <a:ln w="9525">
            <a:noFill/>
            <a:miter lim="800000"/>
            <a:headEnd/>
            <a:tailEnd/>
          </a:ln>
        </p:spPr>
        <p:txBody>
          <a:bodyPr wrap="square">
            <a:spAutoFit/>
          </a:bodyPr>
          <a:lstStyle/>
          <a:p>
            <a:pPr marL="228600" indent="-228600">
              <a:buFontTx/>
              <a:buAutoNum type="arabicPeriod"/>
            </a:pPr>
            <a:r>
              <a:rPr lang="en-US" sz="1100" dirty="0"/>
              <a:t>Doppler receiver (Notes: insulated pressurized box; vibration isolated from frame; on liquid cooling loop; weighs about 100 lbs)</a:t>
            </a:r>
          </a:p>
          <a:p>
            <a:pPr marL="228600" indent="-228600">
              <a:buFontTx/>
              <a:buAutoNum type="arabicPeriod"/>
            </a:pPr>
            <a:r>
              <a:rPr lang="en-US" sz="1100" dirty="0"/>
              <a:t>A) Data system electronic box; B) power distribution box; C) laser electronics module (LEM)</a:t>
            </a:r>
          </a:p>
          <a:p>
            <a:pPr marL="228600" indent="-228600">
              <a:buFontTx/>
              <a:buAutoNum type="arabicPeriod"/>
            </a:pPr>
            <a:r>
              <a:rPr lang="en-US" sz="1100" dirty="0"/>
              <a:t>Laser Optical Module (LOM) (Notes: insulated pressurized box; on liquid cooling loop; 3 pt titanium flex mounts to opt bench)</a:t>
            </a:r>
          </a:p>
          <a:p>
            <a:pPr marL="228600" indent="-228600">
              <a:buFontTx/>
              <a:buAutoNum type="arabicPeriod"/>
            </a:pPr>
            <a:r>
              <a:rPr lang="en-US" sz="1100" dirty="0"/>
              <a:t>Optical Bench</a:t>
            </a:r>
          </a:p>
          <a:p>
            <a:pPr marL="228600" indent="-228600">
              <a:buFontTx/>
              <a:buAutoNum type="arabicPeriod"/>
            </a:pPr>
            <a:r>
              <a:rPr lang="en-US" sz="1100" dirty="0"/>
              <a:t>HOE telescope</a:t>
            </a:r>
          </a:p>
          <a:p>
            <a:pPr marL="228600" indent="-228600">
              <a:buFontTx/>
              <a:buAutoNum type="arabicPeriod"/>
            </a:pPr>
            <a:r>
              <a:rPr lang="en-US" sz="1100" dirty="0"/>
              <a:t>ER-2 </a:t>
            </a:r>
            <a:r>
              <a:rPr lang="en-US" sz="1100" dirty="0" err="1"/>
              <a:t>Qbay</a:t>
            </a:r>
            <a:r>
              <a:rPr lang="en-US" sz="1100" dirty="0"/>
              <a:t> instrument pallet  (mechanical interface defined by aircraft.)</a:t>
            </a:r>
          </a:p>
          <a:p>
            <a:pPr marL="228600" indent="-228600">
              <a:buFontTx/>
              <a:buAutoNum type="arabicPeriod"/>
            </a:pPr>
            <a:r>
              <a:rPr lang="en-US" sz="1100" dirty="0"/>
              <a:t>80-20 structure (modular framework can be easily redesigned for </a:t>
            </a:r>
            <a:r>
              <a:rPr lang="en-US" sz="1100" dirty="0" smtClean="0"/>
              <a:t>different </a:t>
            </a:r>
            <a:r>
              <a:rPr lang="en-US" sz="1100" dirty="0"/>
              <a:t>aircraft)</a:t>
            </a:r>
          </a:p>
        </p:txBody>
      </p:sp>
      <p:sp>
        <p:nvSpPr>
          <p:cNvPr id="12" name="Oval 11"/>
          <p:cNvSpPr/>
          <p:nvPr/>
        </p:nvSpPr>
        <p:spPr>
          <a:xfrm>
            <a:off x="1828800" y="27305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5</a:t>
            </a:r>
          </a:p>
        </p:txBody>
      </p:sp>
      <p:sp>
        <p:nvSpPr>
          <p:cNvPr id="13" name="Oval 12"/>
          <p:cNvSpPr/>
          <p:nvPr/>
        </p:nvSpPr>
        <p:spPr>
          <a:xfrm>
            <a:off x="5838525" y="4587375"/>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4</a:t>
            </a:r>
          </a:p>
        </p:txBody>
      </p:sp>
      <p:sp>
        <p:nvSpPr>
          <p:cNvPr id="14" name="Oval 13"/>
          <p:cNvSpPr/>
          <p:nvPr/>
        </p:nvSpPr>
        <p:spPr>
          <a:xfrm>
            <a:off x="5257800" y="6731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2A</a:t>
            </a:r>
          </a:p>
        </p:txBody>
      </p:sp>
      <p:sp>
        <p:nvSpPr>
          <p:cNvPr id="15" name="Oval 14"/>
          <p:cNvSpPr/>
          <p:nvPr/>
        </p:nvSpPr>
        <p:spPr>
          <a:xfrm>
            <a:off x="5867400" y="9779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2B</a:t>
            </a:r>
          </a:p>
        </p:txBody>
      </p:sp>
      <p:sp>
        <p:nvSpPr>
          <p:cNvPr id="16" name="Oval 15"/>
          <p:cNvSpPr/>
          <p:nvPr/>
        </p:nvSpPr>
        <p:spPr>
          <a:xfrm>
            <a:off x="6400800" y="12827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2C</a:t>
            </a:r>
          </a:p>
        </p:txBody>
      </p:sp>
      <p:sp>
        <p:nvSpPr>
          <p:cNvPr id="17" name="Oval 16"/>
          <p:cNvSpPr/>
          <p:nvPr/>
        </p:nvSpPr>
        <p:spPr>
          <a:xfrm>
            <a:off x="2895600" y="11303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1</a:t>
            </a:r>
          </a:p>
        </p:txBody>
      </p:sp>
      <p:sp>
        <p:nvSpPr>
          <p:cNvPr id="18" name="Oval 17"/>
          <p:cNvSpPr/>
          <p:nvPr/>
        </p:nvSpPr>
        <p:spPr>
          <a:xfrm>
            <a:off x="6629400" y="33401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3</a:t>
            </a:r>
          </a:p>
        </p:txBody>
      </p:sp>
      <p:cxnSp>
        <p:nvCxnSpPr>
          <p:cNvPr id="20" name="Straight Arrow Connector 19"/>
          <p:cNvCxnSpPr/>
          <p:nvPr/>
        </p:nvCxnSpPr>
        <p:spPr>
          <a:xfrm>
            <a:off x="3429000" y="1511300"/>
            <a:ext cx="3048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5334000" y="3721100"/>
            <a:ext cx="13716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286000" y="3035300"/>
            <a:ext cx="11430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5791200" y="1739900"/>
            <a:ext cx="6858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5334000" y="1435100"/>
            <a:ext cx="6858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5105400" y="1206500"/>
            <a:ext cx="3810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5029201" y="4800600"/>
            <a:ext cx="762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600200" y="38735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6</a:t>
            </a:r>
          </a:p>
        </p:txBody>
      </p:sp>
      <p:cxnSp>
        <p:nvCxnSpPr>
          <p:cNvPr id="34" name="Straight Arrow Connector 33"/>
          <p:cNvCxnSpPr/>
          <p:nvPr/>
        </p:nvCxnSpPr>
        <p:spPr>
          <a:xfrm flipV="1">
            <a:off x="2057400" y="3721100"/>
            <a:ext cx="457200" cy="2301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1905000" y="48641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7</a:t>
            </a:r>
          </a:p>
        </p:txBody>
      </p:sp>
      <p:cxnSp>
        <p:nvCxnSpPr>
          <p:cNvPr id="37" name="Straight Arrow Connector 36"/>
          <p:cNvCxnSpPr>
            <a:stCxn id="36" idx="6"/>
          </p:cNvCxnSpPr>
          <p:nvPr/>
        </p:nvCxnSpPr>
        <p:spPr>
          <a:xfrm flipV="1">
            <a:off x="2362200" y="4940300"/>
            <a:ext cx="15240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362200" y="3263900"/>
            <a:ext cx="1981200" cy="1828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
          <p:cNvSpPr txBox="1">
            <a:spLocks noChangeArrowheads="1"/>
          </p:cNvSpPr>
          <p:nvPr/>
        </p:nvSpPr>
        <p:spPr bwMode="auto">
          <a:xfrm>
            <a:off x="381000" y="76200"/>
            <a:ext cx="7162800" cy="1143000"/>
          </a:xfrm>
          <a:prstGeom prst="rect">
            <a:avLst/>
          </a:prstGeom>
          <a:noFill/>
          <a:ln>
            <a:noFill/>
            <a:miter lim="800000"/>
            <a:headEnd/>
            <a:tailEnd/>
          </a:ln>
        </p:spPr>
        <p:txBody>
          <a:bodyPr/>
          <a:lstStyle/>
          <a:p>
            <a:pPr algn="ctr" eaLnBrk="0" hangingPunct="0">
              <a:defRPr/>
            </a:pPr>
            <a:r>
              <a:rPr lang="en-US" sz="3200" kern="0" dirty="0">
                <a:solidFill>
                  <a:schemeClr val="accent6"/>
                </a:solidFill>
                <a:latin typeface="Arial" pitchFamily="34" charset="0"/>
                <a:ea typeface="+mj-ea"/>
                <a:cs typeface="Arial" pitchFamily="34" charset="0"/>
              </a:rPr>
              <a:t>TWiLiTE Modular </a:t>
            </a:r>
            <a:r>
              <a:rPr lang="en-US" sz="3200" kern="0" dirty="0" smtClean="0">
                <a:solidFill>
                  <a:schemeClr val="accent6"/>
                </a:solidFill>
                <a:latin typeface="Arial" pitchFamily="34" charset="0"/>
                <a:ea typeface="+mj-ea"/>
                <a:cs typeface="Arial" pitchFamily="34" charset="0"/>
              </a:rPr>
              <a:t>Assembly-</a:t>
            </a:r>
          </a:p>
          <a:p>
            <a:pPr algn="ctr" eaLnBrk="0" hangingPunct="0">
              <a:defRPr/>
            </a:pPr>
            <a:r>
              <a:rPr lang="en-US" sz="2000" kern="0" dirty="0" smtClean="0">
                <a:solidFill>
                  <a:schemeClr val="accent6"/>
                </a:solidFill>
                <a:latin typeface="Arial" pitchFamily="34" charset="0"/>
                <a:ea typeface="+mj-ea"/>
                <a:cs typeface="Arial" pitchFamily="34" charset="0"/>
              </a:rPr>
              <a:t>IIP ER-2 Configuration</a:t>
            </a:r>
            <a:endParaRPr lang="en-US" sz="2000" kern="0" dirty="0">
              <a:solidFill>
                <a:schemeClr val="accent6"/>
              </a:solidFill>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1202" name="Group 34"/>
          <p:cNvGraphicFramePr>
            <a:graphicFrameLocks noGrp="1"/>
          </p:cNvGraphicFramePr>
          <p:nvPr>
            <p:ph type="tbl" idx="1"/>
          </p:nvPr>
        </p:nvGraphicFramePr>
        <p:xfrm>
          <a:off x="2117725" y="1143000"/>
          <a:ext cx="5181600" cy="5212080"/>
        </p:xfrm>
        <a:graphic>
          <a:graphicData uri="http://schemas.openxmlformats.org/drawingml/2006/table">
            <a:tbl>
              <a:tblPr/>
              <a:tblGrid>
                <a:gridCol w="2886075"/>
                <a:gridCol w="1111250"/>
                <a:gridCol w="1184275"/>
              </a:tblGrid>
              <a:tr h="692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Entrance TRL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Exit TRL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0450">
                <a:tc>
                  <a:txBody>
                    <a:bodyPr/>
                    <a:lstStyle/>
                    <a:p>
                      <a:pPr marL="0" marR="0" lvl="0" indent="0" algn="l" defTabSz="914400" rtl="0" eaLnBrk="1" fontAlgn="base" latinLnBrk="0" hangingPunct="1">
                        <a:lnSpc>
                          <a:spcPct val="100000"/>
                        </a:lnSpc>
                        <a:spcBef>
                          <a:spcPct val="15000"/>
                        </a:spcBef>
                        <a:spcAft>
                          <a:spcPct val="0"/>
                        </a:spcAft>
                        <a:buClrTx/>
                        <a:buSzTx/>
                        <a:buFontTx/>
                        <a:buChar char="•"/>
                        <a:tabLst/>
                      </a:pPr>
                      <a:r>
                        <a:rPr kumimoji="0" lang="en-US" sz="2000" b="0" i="0" u="none" strike="noStrike" cap="none" normalizeH="0" baseline="0" smtClean="0">
                          <a:ln>
                            <a:noFill/>
                          </a:ln>
                          <a:solidFill>
                            <a:srgbClr val="000099"/>
                          </a:solidFill>
                          <a:effectLst/>
                          <a:latin typeface="Arial" charset="0"/>
                        </a:rPr>
                        <a:t> High spectral resolution all solid state laser transmitter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accent2"/>
                          </a:solidFill>
                          <a:effectLst/>
                          <a:latin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8200">
                <a:tc>
                  <a:txBody>
                    <a:bodyPr/>
                    <a:lstStyle/>
                    <a:p>
                      <a:pPr marL="0" marR="0" lvl="0" indent="0" algn="l" defTabSz="914400" rtl="0" eaLnBrk="1" fontAlgn="base" latinLnBrk="0" hangingPunct="1">
                        <a:lnSpc>
                          <a:spcPct val="100000"/>
                        </a:lnSpc>
                        <a:spcBef>
                          <a:spcPct val="15000"/>
                        </a:spcBef>
                        <a:spcAft>
                          <a:spcPct val="0"/>
                        </a:spcAft>
                        <a:buClrTx/>
                        <a:buSzTx/>
                        <a:buFontTx/>
                        <a:buChar char="•"/>
                        <a:tabLst/>
                      </a:pPr>
                      <a:r>
                        <a:rPr kumimoji="0" lang="en-US" sz="2000" b="0" i="0" u="none" strike="noStrike" cap="none" normalizeH="0" baseline="0" smtClean="0">
                          <a:ln>
                            <a:noFill/>
                          </a:ln>
                          <a:solidFill>
                            <a:srgbClr val="000099"/>
                          </a:solidFill>
                          <a:effectLst/>
                          <a:latin typeface="Arial" charset="0"/>
                        </a:rPr>
                        <a:t> High spectral resolution optical filters</a:t>
                      </a:r>
                      <a:endParaRPr kumimoji="0" lang="en-US" sz="1800" b="0" i="0" u="none" strike="noStrike" cap="none" normalizeH="0" baseline="0" smtClean="0">
                        <a:ln>
                          <a:noFill/>
                        </a:ln>
                        <a:solidFill>
                          <a:srgbClr val="000099"/>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accent2"/>
                          </a:solidFill>
                          <a:effectLst/>
                          <a:latin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7875">
                <a:tc>
                  <a:txBody>
                    <a:bodyPr/>
                    <a:lstStyle/>
                    <a:p>
                      <a:pPr marL="0" marR="0" lvl="0" indent="0" algn="l" defTabSz="914400" rtl="0" eaLnBrk="1" fontAlgn="base" latinLnBrk="0" hangingPunct="1">
                        <a:lnSpc>
                          <a:spcPct val="100000"/>
                        </a:lnSpc>
                        <a:spcBef>
                          <a:spcPct val="15000"/>
                        </a:spcBef>
                        <a:spcAft>
                          <a:spcPct val="0"/>
                        </a:spcAft>
                        <a:buClrTx/>
                        <a:buSzTx/>
                        <a:buFontTx/>
                        <a:buChar char="•"/>
                        <a:tabLst/>
                      </a:pPr>
                      <a:r>
                        <a:rPr kumimoji="0" lang="en-US" sz="2000" b="0" i="0" u="none" strike="noStrike" cap="none" normalizeH="0" baseline="0" smtClean="0">
                          <a:ln>
                            <a:noFill/>
                          </a:ln>
                          <a:solidFill>
                            <a:srgbClr val="000099"/>
                          </a:solidFill>
                          <a:effectLst/>
                          <a:latin typeface="Arial" charset="0"/>
                        </a:rPr>
                        <a:t> Efficient 355 nm photon counting molecular Doppler receiver technologies</a:t>
                      </a:r>
                      <a:endParaRPr kumimoji="0" lang="en-US" sz="1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accent2"/>
                          </a:solidFill>
                          <a:effectLst/>
                          <a:latin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96963">
                <a:tc>
                  <a:txBody>
                    <a:bodyPr/>
                    <a:lstStyle/>
                    <a:p>
                      <a:pPr marL="0" marR="0" lvl="0" indent="0" algn="l" defTabSz="914400" rtl="0" eaLnBrk="1" fontAlgn="base" latinLnBrk="0" hangingPunct="1">
                        <a:lnSpc>
                          <a:spcPct val="100000"/>
                        </a:lnSpc>
                        <a:spcBef>
                          <a:spcPct val="15000"/>
                        </a:spcBef>
                        <a:spcAft>
                          <a:spcPct val="0"/>
                        </a:spcAft>
                        <a:buClrTx/>
                        <a:buSzTx/>
                        <a:buFontTx/>
                        <a:buChar char="•"/>
                        <a:tabLst/>
                      </a:pPr>
                      <a:r>
                        <a:rPr kumimoji="0" lang="en-US" sz="2000" b="0" i="0" u="none" strike="noStrike" cap="none" normalizeH="0" baseline="0" smtClean="0">
                          <a:ln>
                            <a:noFill/>
                          </a:ln>
                          <a:solidFill>
                            <a:srgbClr val="000099"/>
                          </a:solidFill>
                          <a:effectLst/>
                          <a:latin typeface="Arial" charset="0"/>
                        </a:rPr>
                        <a:t> Novel UV Holographic Optical Element telescopes and scanning optics</a:t>
                      </a:r>
                      <a:endParaRPr kumimoji="0" lang="en-US" sz="1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accent2"/>
                          </a:solidFill>
                          <a:effectLst/>
                          <a:latin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084" name="Rectangle 28"/>
          <p:cNvSpPr>
            <a:spLocks noChangeArrowheads="1"/>
          </p:cNvSpPr>
          <p:nvPr/>
        </p:nvSpPr>
        <p:spPr bwMode="auto">
          <a:xfrm>
            <a:off x="457200" y="0"/>
            <a:ext cx="8229600" cy="1143000"/>
          </a:xfrm>
          <a:prstGeom prst="rect">
            <a:avLst/>
          </a:prstGeom>
          <a:noFill/>
          <a:ln w="9525">
            <a:noFill/>
            <a:miter lim="800000"/>
            <a:headEnd/>
            <a:tailEnd/>
          </a:ln>
        </p:spPr>
        <p:txBody>
          <a:bodyPr lIns="92075" tIns="46038" rIns="92075" bIns="46038" anchor="b"/>
          <a:lstStyle/>
          <a:p>
            <a:pPr algn="ctr"/>
            <a:r>
              <a:rPr lang="en-US" sz="3200" dirty="0" err="1">
                <a:solidFill>
                  <a:srgbClr val="3333CC"/>
                </a:solidFill>
              </a:rPr>
              <a:t>TWiLiTE</a:t>
            </a:r>
            <a:r>
              <a:rPr lang="en-US" sz="3200" dirty="0">
                <a:solidFill>
                  <a:srgbClr val="3333CC"/>
                </a:solidFill>
              </a:rPr>
              <a:t> Direct Detection Wind </a:t>
            </a:r>
            <a:r>
              <a:rPr lang="en-US" sz="3200" dirty="0" err="1">
                <a:solidFill>
                  <a:srgbClr val="3333CC"/>
                </a:solidFill>
              </a:rPr>
              <a:t>Lidar</a:t>
            </a:r>
            <a:r>
              <a:rPr lang="en-US" sz="3200" dirty="0">
                <a:solidFill>
                  <a:srgbClr val="3333CC"/>
                </a:solidFill>
              </a:rPr>
              <a:t> </a:t>
            </a:r>
            <a:br>
              <a:rPr lang="en-US" sz="3200" dirty="0">
                <a:solidFill>
                  <a:srgbClr val="3333CC"/>
                </a:solidFill>
              </a:rPr>
            </a:br>
            <a:r>
              <a:rPr lang="en-US" sz="3200" dirty="0">
                <a:solidFill>
                  <a:srgbClr val="3333CC"/>
                </a:solidFill>
              </a:rPr>
              <a:t>Key Technologies</a:t>
            </a:r>
            <a:endParaRPr lang="en-US" sz="2000" dirty="0">
              <a:solidFill>
                <a:srgbClr val="000000"/>
              </a:solidFill>
            </a:endParaRPr>
          </a:p>
        </p:txBody>
      </p:sp>
      <p:pic>
        <p:nvPicPr>
          <p:cNvPr id="45085" name="Picture 29" descr="100_0467"/>
          <p:cNvPicPr>
            <a:picLocks noChangeAspect="1" noChangeArrowheads="1"/>
          </p:cNvPicPr>
          <p:nvPr/>
        </p:nvPicPr>
        <p:blipFill>
          <a:blip r:embed="rId3" cstate="print"/>
          <a:srcRect/>
          <a:stretch>
            <a:fillRect/>
          </a:stretch>
        </p:blipFill>
        <p:spPr bwMode="auto">
          <a:xfrm>
            <a:off x="7391400" y="2532063"/>
            <a:ext cx="1676400" cy="1430337"/>
          </a:xfrm>
          <a:prstGeom prst="rect">
            <a:avLst/>
          </a:prstGeom>
          <a:noFill/>
          <a:ln w="38100">
            <a:solidFill>
              <a:schemeClr val="accent2"/>
            </a:solidFill>
            <a:miter lim="800000"/>
            <a:headEnd/>
            <a:tailEnd/>
          </a:ln>
        </p:spPr>
      </p:pic>
      <p:pic>
        <p:nvPicPr>
          <p:cNvPr id="45086" name="Picture 30" descr="Telescope"/>
          <p:cNvPicPr>
            <a:picLocks noChangeAspect="1" noChangeArrowheads="1"/>
          </p:cNvPicPr>
          <p:nvPr/>
        </p:nvPicPr>
        <p:blipFill>
          <a:blip r:embed="rId4" cstate="print"/>
          <a:srcRect/>
          <a:stretch>
            <a:fillRect/>
          </a:stretch>
        </p:blipFill>
        <p:spPr bwMode="auto">
          <a:xfrm>
            <a:off x="7543800" y="4310062"/>
            <a:ext cx="1349375" cy="2014538"/>
          </a:xfrm>
          <a:prstGeom prst="rect">
            <a:avLst/>
          </a:prstGeom>
          <a:noFill/>
          <a:ln w="38100">
            <a:solidFill>
              <a:schemeClr val="accent2"/>
            </a:solidFill>
            <a:miter lim="800000"/>
            <a:headEnd/>
            <a:tailEnd/>
          </a:ln>
        </p:spPr>
      </p:pic>
      <p:pic>
        <p:nvPicPr>
          <p:cNvPr id="45087" name="Picture 31" descr="Picture 010"/>
          <p:cNvPicPr>
            <a:picLocks noChangeAspect="1" noChangeArrowheads="1"/>
          </p:cNvPicPr>
          <p:nvPr/>
        </p:nvPicPr>
        <p:blipFill>
          <a:blip r:embed="rId5" cstate="print"/>
          <a:srcRect/>
          <a:stretch>
            <a:fillRect/>
          </a:stretch>
        </p:blipFill>
        <p:spPr bwMode="auto">
          <a:xfrm>
            <a:off x="76200" y="1828800"/>
            <a:ext cx="1905000" cy="1076325"/>
          </a:xfrm>
          <a:prstGeom prst="rect">
            <a:avLst/>
          </a:prstGeom>
          <a:noFill/>
          <a:ln w="38100">
            <a:solidFill>
              <a:schemeClr val="accent2"/>
            </a:solidFill>
            <a:miter lim="800000"/>
            <a:headEnd/>
            <a:tailEnd/>
          </a:ln>
        </p:spPr>
      </p:pic>
      <p:pic>
        <p:nvPicPr>
          <p:cNvPr id="45088" name="Picture 32" descr="DSC_0201"/>
          <p:cNvPicPr>
            <a:picLocks noChangeAspect="1" noChangeArrowheads="1"/>
          </p:cNvPicPr>
          <p:nvPr/>
        </p:nvPicPr>
        <p:blipFill>
          <a:blip r:embed="rId6" cstate="print"/>
          <a:srcRect/>
          <a:stretch>
            <a:fillRect/>
          </a:stretch>
        </p:blipFill>
        <p:spPr bwMode="auto">
          <a:xfrm>
            <a:off x="76200" y="3733800"/>
            <a:ext cx="1981200" cy="1376363"/>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TWiLiTE integration.png"/>
          <p:cNvPicPr>
            <a:picLocks noChangeAspect="1"/>
          </p:cNvPicPr>
          <p:nvPr/>
        </p:nvPicPr>
        <p:blipFill>
          <a:blip r:embed="rId2" cstate="print"/>
          <a:srcRect/>
          <a:stretch>
            <a:fillRect/>
          </a:stretch>
        </p:blipFill>
        <p:spPr bwMode="auto">
          <a:xfrm>
            <a:off x="1066800" y="1295400"/>
            <a:ext cx="6919913" cy="5164138"/>
          </a:xfrm>
          <a:prstGeom prst="rect">
            <a:avLst/>
          </a:prstGeom>
          <a:noFill/>
          <a:ln w="9525">
            <a:noFill/>
            <a:miter lim="800000"/>
            <a:headEnd/>
            <a:tailEnd/>
          </a:ln>
        </p:spPr>
      </p:pic>
      <p:sp>
        <p:nvSpPr>
          <p:cNvPr id="4" name="Rectangle 2"/>
          <p:cNvSpPr>
            <a:spLocks noGrp="1" noChangeArrowheads="1"/>
          </p:cNvSpPr>
          <p:nvPr>
            <p:ph type="title"/>
          </p:nvPr>
        </p:nvSpPr>
        <p:spPr bwMode="auto">
          <a:xfrm>
            <a:off x="1295400" y="304800"/>
            <a:ext cx="6410325" cy="838200"/>
          </a:xfrm>
          <a:ln>
            <a:miter lim="800000"/>
            <a:headEnd/>
            <a:tailEnd/>
          </a:ln>
        </p:spPr>
        <p:txBody>
          <a:bodyPr vert="horz" wrap="square" lIns="91440" tIns="45720" rIns="91440" bIns="45720" numCol="1" anchor="t" anchorCtr="0" compatLnSpc="1">
            <a:prstTxWarp prst="textNoShape">
              <a:avLst/>
            </a:prstTxWarp>
          </a:bodyPr>
          <a:lstStyle/>
          <a:p>
            <a:pPr algn="ctr">
              <a:defRPr/>
            </a:pPr>
            <a:r>
              <a:rPr lang="en-US" sz="3200" b="0" dirty="0" smtClean="0">
                <a:solidFill>
                  <a:schemeClr val="accent6"/>
                </a:solidFill>
                <a:latin typeface="Arial" pitchFamily="34" charset="0"/>
                <a:cs typeface="Arial" pitchFamily="34" charset="0"/>
              </a:rPr>
              <a:t>ER-2 Engineering Flights</a:t>
            </a:r>
            <a:br>
              <a:rPr lang="en-US" sz="3200" b="0" dirty="0" smtClean="0">
                <a:solidFill>
                  <a:schemeClr val="accent6"/>
                </a:solidFill>
                <a:latin typeface="Arial" pitchFamily="34" charset="0"/>
                <a:cs typeface="Arial" pitchFamily="34" charset="0"/>
              </a:rPr>
            </a:br>
            <a:r>
              <a:rPr lang="en-US" sz="3200" b="0" dirty="0" smtClean="0">
                <a:solidFill>
                  <a:schemeClr val="accent6"/>
                </a:solidFill>
                <a:latin typeface="Arial" pitchFamily="34" charset="0"/>
                <a:cs typeface="Arial" pitchFamily="34" charset="0"/>
              </a:rPr>
              <a:t> October, 2009 &amp; February, 2011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8" name="Text Box 4"/>
          <p:cNvSpPr txBox="1">
            <a:spLocks noChangeArrowheads="1"/>
          </p:cNvSpPr>
          <p:nvPr/>
        </p:nvSpPr>
        <p:spPr bwMode="auto">
          <a:xfrm>
            <a:off x="304800" y="1295400"/>
            <a:ext cx="4114800" cy="2286000"/>
          </a:xfrm>
          <a:prstGeom prst="rect">
            <a:avLst/>
          </a:prstGeom>
          <a:noFill/>
          <a:ln w="9525">
            <a:noFill/>
            <a:miter lim="800000"/>
            <a:headEnd/>
            <a:tailEnd/>
          </a:ln>
          <a:effectLst/>
        </p:spPr>
        <p:txBody>
          <a:bodyPr/>
          <a:lstStyle/>
          <a:p>
            <a:pPr defTabSz="463550"/>
            <a:r>
              <a:rPr lang="en-US" sz="1800" dirty="0" smtClean="0">
                <a:sym typeface="Symbol" pitchFamily="18" charset="2"/>
              </a:rPr>
              <a:t>FUNCTIONS:</a:t>
            </a:r>
          </a:p>
          <a:p>
            <a:pPr defTabSz="463550">
              <a:buFont typeface="Arial" pitchFamily="34" charset="0"/>
              <a:buChar char="•"/>
            </a:pPr>
            <a:r>
              <a:rPr lang="en-US" sz="1800" dirty="0" smtClean="0">
                <a:sym typeface="Symbol" pitchFamily="18" charset="2"/>
              </a:rPr>
              <a:t> Generates single frequency </a:t>
            </a:r>
            <a:r>
              <a:rPr lang="en-US" sz="1800" dirty="0" err="1" smtClean="0">
                <a:sym typeface="Symbol" pitchFamily="18" charset="2"/>
              </a:rPr>
              <a:t>uv</a:t>
            </a:r>
            <a:r>
              <a:rPr lang="en-US" sz="1800" dirty="0" smtClean="0">
                <a:sym typeface="Symbol" pitchFamily="18" charset="2"/>
              </a:rPr>
              <a:t> laser pulses. </a:t>
            </a:r>
          </a:p>
          <a:p>
            <a:pPr defTabSz="463550">
              <a:buFont typeface="Arial" pitchFamily="34" charset="0"/>
              <a:buChar char="•"/>
            </a:pPr>
            <a:r>
              <a:rPr lang="en-US" sz="1800" dirty="0" smtClean="0">
                <a:sym typeface="Symbol" pitchFamily="18" charset="2"/>
              </a:rPr>
              <a:t>  </a:t>
            </a:r>
            <a:r>
              <a:rPr lang="en-US" sz="1800" dirty="0">
                <a:sym typeface="Symbol" pitchFamily="18" charset="2"/>
              </a:rPr>
              <a:t>Injection seeded </a:t>
            </a:r>
            <a:r>
              <a:rPr lang="en-US" sz="1800" dirty="0" err="1">
                <a:sym typeface="Symbol" pitchFamily="18" charset="2"/>
              </a:rPr>
              <a:t>Nd:YAG</a:t>
            </a:r>
            <a:r>
              <a:rPr lang="en-US" sz="1800" dirty="0">
                <a:sym typeface="Symbol" pitchFamily="18" charset="2"/>
              </a:rPr>
              <a:t> ring oscillator with single amplifier</a:t>
            </a:r>
          </a:p>
          <a:p>
            <a:pPr defTabSz="463550">
              <a:buFont typeface="Arial" pitchFamily="34" charset="0"/>
              <a:buChar char="•"/>
            </a:pPr>
            <a:r>
              <a:rPr lang="en-US" sz="1800" dirty="0">
                <a:sym typeface="Symbol" pitchFamily="18" charset="2"/>
              </a:rPr>
              <a:t>  Frequency tripled to </a:t>
            </a:r>
            <a:r>
              <a:rPr lang="el-GR" sz="1800" dirty="0" smtClean="0">
                <a:latin typeface="Times New Roman"/>
                <a:cs typeface="Times New Roman"/>
                <a:sym typeface="Symbol" pitchFamily="18" charset="2"/>
              </a:rPr>
              <a:t>λ</a:t>
            </a:r>
            <a:r>
              <a:rPr lang="en-US" sz="1800" dirty="0" smtClean="0">
                <a:latin typeface="Times New Roman"/>
                <a:cs typeface="Times New Roman"/>
                <a:sym typeface="Symbol" pitchFamily="18" charset="2"/>
              </a:rPr>
              <a:t>=</a:t>
            </a:r>
            <a:r>
              <a:rPr lang="en-US" sz="1800" dirty="0" smtClean="0">
                <a:sym typeface="Symbol" pitchFamily="18" charset="2"/>
              </a:rPr>
              <a:t>355 </a:t>
            </a:r>
            <a:r>
              <a:rPr lang="en-US" sz="1800" dirty="0">
                <a:sym typeface="Symbol" pitchFamily="18" charset="2"/>
              </a:rPr>
              <a:t>nm </a:t>
            </a:r>
          </a:p>
          <a:p>
            <a:pPr defTabSz="463550">
              <a:buFont typeface="Arial" pitchFamily="34" charset="0"/>
              <a:buChar char="•"/>
            </a:pPr>
            <a:r>
              <a:rPr lang="en-US" sz="1800" dirty="0">
                <a:sym typeface="Symbol" pitchFamily="18" charset="2"/>
              </a:rPr>
              <a:t>  Pulse energy = 35 </a:t>
            </a:r>
            <a:r>
              <a:rPr lang="en-US" sz="1800" dirty="0" err="1">
                <a:sym typeface="Symbol" pitchFamily="18" charset="2"/>
              </a:rPr>
              <a:t>mJ</a:t>
            </a:r>
            <a:r>
              <a:rPr lang="en-US" sz="1800" dirty="0">
                <a:sym typeface="Symbol" pitchFamily="18" charset="2"/>
              </a:rPr>
              <a:t> @ 355 nm</a:t>
            </a:r>
          </a:p>
          <a:p>
            <a:pPr defTabSz="463550">
              <a:buFont typeface="Arial" pitchFamily="34" charset="0"/>
              <a:buChar char="•"/>
            </a:pPr>
            <a:r>
              <a:rPr lang="en-US" sz="1800" dirty="0">
                <a:sym typeface="Symbol" pitchFamily="18" charset="2"/>
              </a:rPr>
              <a:t>  Pulse Rep Frequency = 200 </a:t>
            </a:r>
            <a:r>
              <a:rPr lang="en-US" sz="1800" dirty="0" err="1">
                <a:sym typeface="Symbol" pitchFamily="18" charset="2"/>
              </a:rPr>
              <a:t>pps</a:t>
            </a:r>
            <a:r>
              <a:rPr lang="en-US" sz="1800" dirty="0">
                <a:sym typeface="Symbol" pitchFamily="18" charset="2"/>
              </a:rPr>
              <a:t> </a:t>
            </a:r>
          </a:p>
          <a:p>
            <a:pPr defTabSz="463550">
              <a:buFont typeface="Arial" pitchFamily="34" charset="0"/>
              <a:buChar char="•"/>
            </a:pPr>
            <a:r>
              <a:rPr lang="en-US" sz="1800" dirty="0">
                <a:sym typeface="Symbol" pitchFamily="18" charset="2"/>
              </a:rPr>
              <a:t>  Optical canister is </a:t>
            </a:r>
            <a:r>
              <a:rPr lang="en-US" sz="1800" dirty="0" smtClean="0">
                <a:sym typeface="Symbol" pitchFamily="18" charset="2"/>
              </a:rPr>
              <a:t>28x33x14 cm</a:t>
            </a:r>
            <a:r>
              <a:rPr lang="en-US" sz="1800" baseline="30000" dirty="0" smtClean="0">
                <a:sym typeface="Symbol" pitchFamily="18" charset="2"/>
              </a:rPr>
              <a:t>3</a:t>
            </a:r>
            <a:endParaRPr lang="en-US" sz="1800" baseline="30000" dirty="0">
              <a:sym typeface="Symbol" pitchFamily="18" charset="2"/>
            </a:endParaRPr>
          </a:p>
          <a:p>
            <a:pPr defTabSz="463550"/>
            <a:r>
              <a:rPr lang="en-US" sz="1800" dirty="0" smtClean="0">
                <a:sym typeface="Symbol" pitchFamily="18" charset="2"/>
              </a:rPr>
              <a:t> </a:t>
            </a:r>
            <a:endParaRPr lang="en-US" sz="1800" dirty="0">
              <a:sym typeface="Symbol" pitchFamily="18" charset="2"/>
            </a:endParaRPr>
          </a:p>
          <a:p>
            <a:pPr defTabSz="463550">
              <a:buFont typeface="Wingdings 2" pitchFamily="18" charset="2"/>
              <a:buNone/>
            </a:pPr>
            <a:r>
              <a:rPr lang="en-US" sz="1800" dirty="0">
                <a:sym typeface="Symbol" pitchFamily="18" charset="2"/>
              </a:rPr>
              <a:t> </a:t>
            </a:r>
          </a:p>
        </p:txBody>
      </p:sp>
      <p:sp>
        <p:nvSpPr>
          <p:cNvPr id="513045" name="Rectangle 21"/>
          <p:cNvSpPr>
            <a:spLocks noGrp="1" noChangeArrowheads="1"/>
          </p:cNvSpPr>
          <p:nvPr>
            <p:ph type="title"/>
          </p:nvPr>
        </p:nvSpPr>
        <p:spPr bwMode="auto">
          <a:xfrm>
            <a:off x="1981200" y="457200"/>
            <a:ext cx="4648200" cy="457200"/>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3200" b="0" dirty="0" err="1">
                <a:solidFill>
                  <a:srgbClr val="3333CC"/>
                </a:solidFill>
                <a:latin typeface="Arial" pitchFamily="34" charset="0"/>
                <a:cs typeface="Arial" pitchFamily="34" charset="0"/>
              </a:rPr>
              <a:t>TWiLiTE</a:t>
            </a:r>
            <a:r>
              <a:rPr lang="en-US" sz="3200" b="0" dirty="0">
                <a:solidFill>
                  <a:srgbClr val="3333CC"/>
                </a:solidFill>
                <a:latin typeface="Arial" pitchFamily="34" charset="0"/>
                <a:cs typeface="Arial" pitchFamily="34" charset="0"/>
              </a:rPr>
              <a:t> Laser </a:t>
            </a:r>
            <a:br>
              <a:rPr lang="en-US" sz="3200" b="0" dirty="0">
                <a:solidFill>
                  <a:srgbClr val="3333CC"/>
                </a:solidFill>
                <a:latin typeface="Arial" pitchFamily="34" charset="0"/>
                <a:cs typeface="Arial" pitchFamily="34" charset="0"/>
              </a:rPr>
            </a:br>
            <a:endParaRPr lang="en-US" sz="3200" b="0" dirty="0">
              <a:solidFill>
                <a:srgbClr val="3333CC"/>
              </a:solidFill>
              <a:latin typeface="Arial" pitchFamily="34" charset="0"/>
              <a:cs typeface="Arial" pitchFamily="34" charset="0"/>
            </a:endParaRPr>
          </a:p>
        </p:txBody>
      </p:sp>
      <p:pic>
        <p:nvPicPr>
          <p:cNvPr id="513052" name="Picture 28"/>
          <p:cNvPicPr>
            <a:picLocks noChangeArrowheads="1"/>
          </p:cNvPicPr>
          <p:nvPr/>
        </p:nvPicPr>
        <p:blipFill>
          <a:blip r:embed="rId3" cstate="print"/>
          <a:srcRect/>
          <a:stretch>
            <a:fillRect/>
          </a:stretch>
        </p:blipFill>
        <p:spPr bwMode="auto">
          <a:xfrm>
            <a:off x="5867400" y="6299200"/>
            <a:ext cx="1733550" cy="558800"/>
          </a:xfrm>
          <a:prstGeom prst="rect">
            <a:avLst/>
          </a:prstGeom>
          <a:noFill/>
          <a:ln w="9525">
            <a:noFill/>
            <a:miter lim="800000"/>
            <a:headEnd/>
            <a:tailEnd/>
          </a:ln>
          <a:effectLst/>
        </p:spPr>
      </p:pic>
      <p:sp>
        <p:nvSpPr>
          <p:cNvPr id="513068" name="Text Box 44"/>
          <p:cNvSpPr txBox="1">
            <a:spLocks noChangeArrowheads="1"/>
          </p:cNvSpPr>
          <p:nvPr/>
        </p:nvSpPr>
        <p:spPr bwMode="auto">
          <a:xfrm>
            <a:off x="5105400" y="3352800"/>
            <a:ext cx="3505200" cy="584775"/>
          </a:xfrm>
          <a:prstGeom prst="rect">
            <a:avLst/>
          </a:prstGeom>
          <a:noFill/>
          <a:ln w="9525">
            <a:noFill/>
            <a:miter lim="800000"/>
            <a:headEnd/>
            <a:tailEnd/>
          </a:ln>
          <a:effectLst/>
        </p:spPr>
        <p:txBody>
          <a:bodyPr wrap="square">
            <a:spAutoFit/>
          </a:bodyPr>
          <a:lstStyle/>
          <a:p>
            <a:pPr algn="ctr"/>
            <a:r>
              <a:rPr lang="en-US" sz="1600" dirty="0">
                <a:solidFill>
                  <a:srgbClr val="000066"/>
                </a:solidFill>
                <a:latin typeface="Arial" pitchFamily="34" charset="0"/>
                <a:cs typeface="Arial" pitchFamily="34" charset="0"/>
              </a:rPr>
              <a:t>Assembled laser </a:t>
            </a:r>
            <a:r>
              <a:rPr lang="en-US" sz="1600" dirty="0" smtClean="0">
                <a:solidFill>
                  <a:srgbClr val="000066"/>
                </a:solidFill>
                <a:latin typeface="Arial" pitchFamily="34" charset="0"/>
                <a:cs typeface="Arial" pitchFamily="34" charset="0"/>
              </a:rPr>
              <a:t>optical (gold) </a:t>
            </a:r>
            <a:r>
              <a:rPr lang="en-US" sz="1600" dirty="0">
                <a:solidFill>
                  <a:srgbClr val="000066"/>
                </a:solidFill>
                <a:latin typeface="Arial" pitchFamily="34" charset="0"/>
                <a:cs typeface="Arial" pitchFamily="34" charset="0"/>
              </a:rPr>
              <a:t>and </a:t>
            </a:r>
            <a:r>
              <a:rPr lang="en-US" sz="1600" dirty="0" smtClean="0">
                <a:solidFill>
                  <a:srgbClr val="000066"/>
                </a:solidFill>
                <a:latin typeface="Arial" pitchFamily="34" charset="0"/>
                <a:cs typeface="Arial" pitchFamily="34" charset="0"/>
              </a:rPr>
              <a:t>electronics (black) </a:t>
            </a:r>
            <a:r>
              <a:rPr lang="en-US" sz="1600" dirty="0">
                <a:solidFill>
                  <a:srgbClr val="000066"/>
                </a:solidFill>
                <a:latin typeface="Arial" pitchFamily="34" charset="0"/>
                <a:cs typeface="Arial" pitchFamily="34" charset="0"/>
              </a:rPr>
              <a:t>modules</a:t>
            </a:r>
          </a:p>
        </p:txBody>
      </p:sp>
      <p:cxnSp>
        <p:nvCxnSpPr>
          <p:cNvPr id="12" name="Straight Connector 11"/>
          <p:cNvCxnSpPr/>
          <p:nvPr/>
        </p:nvCxnSpPr>
        <p:spPr bwMode="auto">
          <a:xfrm rot="5400000">
            <a:off x="1866900" y="3924300"/>
            <a:ext cx="5257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533400" y="3886200"/>
            <a:ext cx="8763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4" name="Picture 13" descr="Picture 013.jpg"/>
          <p:cNvPicPr>
            <a:picLocks noChangeAspect="1"/>
          </p:cNvPicPr>
          <p:nvPr/>
        </p:nvPicPr>
        <p:blipFill>
          <a:blip r:embed="rId4" cstate="print"/>
          <a:srcRect t="10345" r="4310" b="6897"/>
          <a:stretch>
            <a:fillRect/>
          </a:stretch>
        </p:blipFill>
        <p:spPr>
          <a:xfrm>
            <a:off x="5181600" y="1371600"/>
            <a:ext cx="3171825" cy="2057400"/>
          </a:xfrm>
          <a:prstGeom prst="rect">
            <a:avLst/>
          </a:prstGeom>
        </p:spPr>
      </p:pic>
      <p:sp>
        <p:nvSpPr>
          <p:cNvPr id="17" name="Rectangle 4"/>
          <p:cNvSpPr txBox="1">
            <a:spLocks noChangeArrowheads="1"/>
          </p:cNvSpPr>
          <p:nvPr/>
        </p:nvSpPr>
        <p:spPr bwMode="auto">
          <a:xfrm>
            <a:off x="228600" y="3962400"/>
            <a:ext cx="42672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0" fontAlgn="base" latinLnBrk="0" hangingPunct="0">
              <a:lnSpc>
                <a:spcPct val="85000"/>
              </a:lnSpc>
              <a:spcBef>
                <a:spcPct val="20000"/>
              </a:spcBef>
              <a:spcAft>
                <a:spcPct val="0"/>
              </a:spcAft>
              <a:buClr>
                <a:srgbClr val="DA0202"/>
              </a:buClr>
              <a:buSzTx/>
              <a:buFontTx/>
              <a:buNone/>
              <a:tabLst>
                <a:tab pos="914400" algn="l"/>
              </a:tabLst>
              <a:defRPr/>
            </a:pPr>
            <a:r>
              <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rPr>
              <a:t>FEATURES:</a:t>
            </a:r>
          </a:p>
          <a:p>
            <a:pPr marL="228600" marR="0" lvl="0" indent="-228600" algn="l" defTabSz="914400" rtl="0" eaLnBrk="0" fontAlgn="base" latinLnBrk="0" hangingPunct="0">
              <a:lnSpc>
                <a:spcPct val="85000"/>
              </a:lnSpc>
              <a:spcBef>
                <a:spcPct val="20000"/>
              </a:spcBef>
              <a:spcAft>
                <a:spcPct val="0"/>
              </a:spcAft>
              <a:buSzTx/>
              <a:buFont typeface="Arial" pitchFamily="34" charset="0"/>
              <a:buChar char="•"/>
              <a:tabLst>
                <a:tab pos="914400" algn="l"/>
              </a:tabLst>
              <a:defRPr/>
            </a:pPr>
            <a:r>
              <a:rPr lang="en-US" kern="0" dirty="0" smtClean="0">
                <a:latin typeface="Arial" pitchFamily="34" charset="0"/>
                <a:cs typeface="Arial" pitchFamily="34" charset="0"/>
              </a:rPr>
              <a:t>High 3</a:t>
            </a:r>
            <a:r>
              <a:rPr lang="en-US" kern="0" baseline="30000" dirty="0" smtClean="0">
                <a:latin typeface="Arial" pitchFamily="34" charset="0"/>
                <a:cs typeface="Arial" pitchFamily="34" charset="0"/>
              </a:rPr>
              <a:t>rd</a:t>
            </a:r>
            <a:r>
              <a:rPr lang="en-US" kern="0" dirty="0" smtClean="0">
                <a:latin typeface="Arial" pitchFamily="34" charset="0"/>
                <a:cs typeface="Arial" pitchFamily="34" charset="0"/>
              </a:rPr>
              <a:t> harmonic conversion efficiency (~50%).</a:t>
            </a:r>
          </a:p>
          <a:p>
            <a:pPr marL="228600" marR="0" lvl="0" indent="-228600" algn="l" defTabSz="914400" rtl="0" eaLnBrk="0" fontAlgn="base" latinLnBrk="0" hangingPunct="0">
              <a:lnSpc>
                <a:spcPct val="85000"/>
              </a:lnSpc>
              <a:spcBef>
                <a:spcPct val="20000"/>
              </a:spcBef>
              <a:spcAft>
                <a:spcPct val="0"/>
              </a:spcAft>
              <a:buClr>
                <a:srgbClr val="DA0202"/>
              </a:buClr>
              <a:buSzTx/>
              <a:buFont typeface="Arial" pitchFamily="34" charset="0"/>
              <a:buChar char="•"/>
              <a:tabLst>
                <a:tab pos="914400" algn="l"/>
              </a:tabLst>
              <a:defRPr/>
            </a:pPr>
            <a:r>
              <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rPr>
              <a:t>Excellent</a:t>
            </a:r>
            <a:r>
              <a:rPr kumimoji="0" lang="en-US" sz="1800" i="0" u="none" strike="noStrike" kern="0" cap="none" spc="0" normalizeH="0" noProof="0" dirty="0" smtClean="0">
                <a:ln>
                  <a:noFill/>
                </a:ln>
                <a:solidFill>
                  <a:schemeClr val="tx1"/>
                </a:solidFill>
                <a:effectLst/>
                <a:uLnTx/>
                <a:uFillTx/>
                <a:latin typeface="Arial" pitchFamily="34" charset="0"/>
                <a:cs typeface="Arial" pitchFamily="34" charset="0"/>
              </a:rPr>
              <a:t> beam quality (M</a:t>
            </a:r>
            <a:r>
              <a:rPr kumimoji="0" lang="en-US" sz="1800" i="0" u="none" strike="noStrike" kern="0" cap="none" spc="0" normalizeH="0" baseline="30000" noProof="0" dirty="0" smtClean="0">
                <a:ln>
                  <a:noFill/>
                </a:ln>
                <a:solidFill>
                  <a:schemeClr val="tx1"/>
                </a:solidFill>
                <a:effectLst/>
                <a:uLnTx/>
                <a:uFillTx/>
                <a:latin typeface="Arial" pitchFamily="34" charset="0"/>
                <a:cs typeface="Arial" pitchFamily="34" charset="0"/>
              </a:rPr>
              <a:t>2</a:t>
            </a:r>
            <a:r>
              <a:rPr kumimoji="0" lang="en-US" sz="1800" i="0" u="none" strike="noStrike" kern="0" cap="none" spc="0" normalizeH="0" noProof="0" dirty="0" smtClean="0">
                <a:ln>
                  <a:noFill/>
                </a:ln>
                <a:solidFill>
                  <a:schemeClr val="tx1"/>
                </a:solidFill>
                <a:effectLst/>
                <a:uLnTx/>
                <a:uFillTx/>
                <a:latin typeface="Arial" pitchFamily="34" charset="0"/>
                <a:cs typeface="Arial" pitchFamily="34" charset="0"/>
              </a:rPr>
              <a:t>&lt;1.5 @ 355 nm)</a:t>
            </a:r>
            <a:endParaRPr kumimoji="0" lang="en-US" sz="1800" i="0" u="none" strike="noStrike" kern="0" cap="none" spc="0" normalizeH="0" baseline="30000" noProof="0" dirty="0" smtClean="0">
              <a:ln>
                <a:noFill/>
              </a:ln>
              <a:solidFill>
                <a:schemeClr val="tx1"/>
              </a:solidFill>
              <a:effectLst/>
              <a:uLnTx/>
              <a:uFillTx/>
              <a:latin typeface="Arial" pitchFamily="34" charset="0"/>
              <a:cs typeface="Arial" pitchFamily="34" charset="0"/>
            </a:endParaRPr>
          </a:p>
          <a:p>
            <a:pPr marL="228600" marR="0" lvl="0" indent="-228600" algn="l" defTabSz="914400" rtl="0" eaLnBrk="0" fontAlgn="base" latinLnBrk="0" hangingPunct="0">
              <a:lnSpc>
                <a:spcPct val="85000"/>
              </a:lnSpc>
              <a:spcBef>
                <a:spcPct val="20000"/>
              </a:spcBef>
              <a:spcAft>
                <a:spcPct val="0"/>
              </a:spcAft>
              <a:buClr>
                <a:srgbClr val="DA0202"/>
              </a:buClr>
              <a:buSzTx/>
              <a:buFont typeface="Arial" pitchFamily="34" charset="0"/>
              <a:buChar char="•"/>
              <a:tabLst>
                <a:tab pos="914400" algn="l"/>
              </a:tabLst>
              <a:defRPr/>
            </a:pPr>
            <a:r>
              <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rPr>
              <a:t>Compact, ruggedized laser optical and electronics</a:t>
            </a:r>
            <a:r>
              <a:rPr kumimoji="0" lang="en-US" sz="1800" i="0" u="none" strike="noStrike" kern="0" cap="none" spc="0" normalizeH="0" noProof="0" dirty="0" smtClean="0">
                <a:ln>
                  <a:noFill/>
                </a:ln>
                <a:solidFill>
                  <a:schemeClr val="tx1"/>
                </a:solidFill>
                <a:effectLst/>
                <a:uLnTx/>
                <a:uFillTx/>
                <a:latin typeface="Arial" pitchFamily="34" charset="0"/>
                <a:cs typeface="Arial" pitchFamily="34" charset="0"/>
              </a:rPr>
              <a:t> modules.</a:t>
            </a:r>
          </a:p>
          <a:p>
            <a:pPr marL="228600" marR="0" lvl="0" indent="-228600" algn="l" defTabSz="914400" rtl="0" eaLnBrk="0" fontAlgn="base" latinLnBrk="0" hangingPunct="0">
              <a:lnSpc>
                <a:spcPct val="85000"/>
              </a:lnSpc>
              <a:spcBef>
                <a:spcPct val="20000"/>
              </a:spcBef>
              <a:spcAft>
                <a:spcPct val="0"/>
              </a:spcAft>
              <a:buClr>
                <a:srgbClr val="DA0202"/>
              </a:buClr>
              <a:buSzTx/>
              <a:buFont typeface="Arial" pitchFamily="34" charset="0"/>
              <a:buChar char="•"/>
              <a:tabLst>
                <a:tab pos="914400" algn="l"/>
              </a:tabLst>
              <a:defRPr/>
            </a:pPr>
            <a:r>
              <a:rPr lang="en-US" kern="0" dirty="0" smtClean="0">
                <a:latin typeface="Arial" pitchFamily="34" charset="0"/>
                <a:cs typeface="Arial" pitchFamily="34" charset="0"/>
              </a:rPr>
              <a:t>Fully autonomous laser control software  </a:t>
            </a:r>
            <a:r>
              <a:rPr kumimoji="0" lang="en-US" sz="1800" i="0" u="none" strike="noStrike" kern="0" cap="none" spc="0" normalizeH="0" noProof="0" dirty="0" smtClean="0">
                <a:ln>
                  <a:noFill/>
                </a:ln>
                <a:solidFill>
                  <a:schemeClr val="tx1"/>
                </a:solidFill>
                <a:effectLst/>
                <a:uLnTx/>
                <a:uFillTx/>
                <a:latin typeface="Arial" pitchFamily="34" charset="0"/>
                <a:cs typeface="Arial" pitchFamily="34" charset="0"/>
              </a:rPr>
              <a:t> </a:t>
            </a:r>
            <a:endPar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endParaRPr>
          </a:p>
          <a:p>
            <a:pPr marL="228600" marR="0" lvl="0" indent="-228600" algn="l" defTabSz="914400" rtl="0" eaLnBrk="0" fontAlgn="base" latinLnBrk="0" hangingPunct="0">
              <a:lnSpc>
                <a:spcPct val="85000"/>
              </a:lnSpc>
              <a:spcBef>
                <a:spcPct val="20000"/>
              </a:spcBef>
              <a:spcAft>
                <a:spcPct val="0"/>
              </a:spcAft>
              <a:buClr>
                <a:srgbClr val="DA0202"/>
              </a:buClr>
              <a:buSzTx/>
              <a:buFontTx/>
              <a:buNone/>
              <a:tabLst>
                <a:tab pos="914400" algn="l"/>
              </a:tabLst>
              <a:defRPr/>
            </a:pPr>
            <a:endParaRPr kumimoji="0" lang="en-US" sz="1800" i="0" u="none" strike="noStrike" kern="0" cap="none" spc="0" normalizeH="0" baseline="0" noProof="0" dirty="0">
              <a:ln>
                <a:noFill/>
              </a:ln>
              <a:solidFill>
                <a:schemeClr val="tx1"/>
              </a:solidFill>
              <a:effectLst/>
              <a:uLnTx/>
              <a:uFillTx/>
              <a:latin typeface="Arial" pitchFamily="34" charset="0"/>
              <a:cs typeface="Arial" pitchFamily="34" charset="0"/>
            </a:endParaRPr>
          </a:p>
        </p:txBody>
      </p:sp>
      <p:grpSp>
        <p:nvGrpSpPr>
          <p:cNvPr id="2" name="Group 55"/>
          <p:cNvGrpSpPr/>
          <p:nvPr/>
        </p:nvGrpSpPr>
        <p:grpSpPr>
          <a:xfrm>
            <a:off x="4572000" y="4419600"/>
            <a:ext cx="2895600" cy="1066800"/>
            <a:chOff x="4648200" y="4267200"/>
            <a:chExt cx="2895600" cy="1066800"/>
          </a:xfrm>
        </p:grpSpPr>
        <p:sp>
          <p:nvSpPr>
            <p:cNvPr id="15" name="Rectangle 14"/>
            <p:cNvSpPr/>
            <p:nvPr/>
          </p:nvSpPr>
          <p:spPr bwMode="auto">
            <a:xfrm>
              <a:off x="4648200" y="4267200"/>
              <a:ext cx="2895600" cy="10668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effectLst/>
                  <a:latin typeface="Book Antiqua" pitchFamily="18" charset="0"/>
                </a:rPr>
                <a:t>Subsystem tested in lab</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Book Antiqua" pitchFamily="18" charset="0"/>
                </a:rPr>
                <a:t>Integrated in </a:t>
              </a:r>
              <a:r>
                <a:rPr lang="en-US" sz="1600" dirty="0" err="1" smtClean="0">
                  <a:latin typeface="Book Antiqua" pitchFamily="18" charset="0"/>
                </a:rPr>
                <a:t>TWiLiTE</a:t>
              </a:r>
              <a:r>
                <a:rPr lang="en-US" sz="1600" dirty="0" smtClean="0">
                  <a:latin typeface="Book Antiqua" pitchFamily="18" charset="0"/>
                </a:rPr>
                <a:t> system</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Book Antiqua" pitchFamily="18" charset="0"/>
                </a:rPr>
                <a:t>System level demo on ground</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Book Antiqua" pitchFamily="18" charset="0"/>
                </a:rPr>
                <a:t>Flight operation in ER-2</a:t>
              </a:r>
              <a:endParaRPr kumimoji="0" lang="en-US" sz="1600" b="0" i="0" u="none" strike="noStrike" cap="none" normalizeH="0" baseline="0" dirty="0" smtClean="0">
                <a:ln>
                  <a:noFill/>
                </a:ln>
                <a:effectLst/>
                <a:latin typeface="Book Antiqua" pitchFamily="18" charset="0"/>
              </a:endParaRPr>
            </a:p>
          </p:txBody>
        </p:sp>
        <p:cxnSp>
          <p:nvCxnSpPr>
            <p:cNvPr id="21" name="Straight Connector 20"/>
            <p:cNvCxnSpPr/>
            <p:nvPr/>
          </p:nvCxnSpPr>
          <p:spPr bwMode="auto">
            <a:xfrm>
              <a:off x="4648200" y="4572000"/>
              <a:ext cx="2895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a:endCxn id="15" idx="3"/>
            </p:cNvCxnSpPr>
            <p:nvPr/>
          </p:nvCxnSpPr>
          <p:spPr bwMode="auto">
            <a:xfrm>
              <a:off x="4648200" y="4800600"/>
              <a:ext cx="2895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4648200" y="5029200"/>
              <a:ext cx="2895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57" name="TextBox 56"/>
          <p:cNvSpPr txBox="1"/>
          <p:nvPr/>
        </p:nvSpPr>
        <p:spPr>
          <a:xfrm>
            <a:off x="4572000" y="3962400"/>
            <a:ext cx="1189172" cy="369332"/>
          </a:xfrm>
          <a:prstGeom prst="rect">
            <a:avLst/>
          </a:prstGeom>
          <a:noFill/>
        </p:spPr>
        <p:txBody>
          <a:bodyPr wrap="none" rtlCol="0">
            <a:spAutoFit/>
          </a:bodyPr>
          <a:lstStyle/>
          <a:p>
            <a:r>
              <a:rPr lang="en-US" dirty="0" smtClean="0"/>
              <a:t>STATUS :</a:t>
            </a:r>
            <a:endParaRPr lang="en-US" dirty="0"/>
          </a:p>
        </p:txBody>
      </p:sp>
      <p:sp>
        <p:nvSpPr>
          <p:cNvPr id="58" name="Rectangle 57"/>
          <p:cNvSpPr/>
          <p:nvPr/>
        </p:nvSpPr>
        <p:spPr bwMode="auto">
          <a:xfrm>
            <a:off x="7467600" y="4419600"/>
            <a:ext cx="45720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Book Antiqua" pitchFamily="18" charset="0"/>
            </a:endParaRPr>
          </a:p>
        </p:txBody>
      </p:sp>
      <p:sp>
        <p:nvSpPr>
          <p:cNvPr id="59" name="Rectangle 58"/>
          <p:cNvSpPr/>
          <p:nvPr/>
        </p:nvSpPr>
        <p:spPr bwMode="auto">
          <a:xfrm>
            <a:off x="7467600" y="4724400"/>
            <a:ext cx="4572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Book Antiqua" pitchFamily="18" charset="0"/>
            </a:endParaRPr>
          </a:p>
        </p:txBody>
      </p:sp>
      <p:sp>
        <p:nvSpPr>
          <p:cNvPr id="60" name="Rectangle 59"/>
          <p:cNvSpPr/>
          <p:nvPr/>
        </p:nvSpPr>
        <p:spPr bwMode="auto">
          <a:xfrm>
            <a:off x="7467600" y="4953000"/>
            <a:ext cx="4572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Book Antiqua" pitchFamily="18" charset="0"/>
            </a:endParaRPr>
          </a:p>
        </p:txBody>
      </p:sp>
      <p:sp>
        <p:nvSpPr>
          <p:cNvPr id="61" name="Rectangle 60"/>
          <p:cNvSpPr/>
          <p:nvPr/>
        </p:nvSpPr>
        <p:spPr bwMode="auto">
          <a:xfrm>
            <a:off x="7467600" y="5181600"/>
            <a:ext cx="457200" cy="304800"/>
          </a:xfrm>
          <a:prstGeom prst="rect">
            <a:avLst/>
          </a:prstGeom>
          <a:solidFill>
            <a:schemeClr val="accent1"/>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ndParaRPr>
          </a:p>
        </p:txBody>
      </p:sp>
      <p:sp>
        <p:nvSpPr>
          <p:cNvPr id="62" name="TextBox 61"/>
          <p:cNvSpPr txBox="1"/>
          <p:nvPr/>
        </p:nvSpPr>
        <p:spPr>
          <a:xfrm>
            <a:off x="4572000" y="5715000"/>
            <a:ext cx="2685351" cy="369332"/>
          </a:xfrm>
          <a:prstGeom prst="rect">
            <a:avLst/>
          </a:prstGeom>
          <a:noFill/>
        </p:spPr>
        <p:txBody>
          <a:bodyPr wrap="none" rtlCol="0">
            <a:spAutoFit/>
          </a:bodyPr>
          <a:lstStyle/>
          <a:p>
            <a:r>
              <a:rPr lang="en-US" dirty="0" smtClean="0"/>
              <a:t>Remaining issues: None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bwMode="auto">
          <a:xfrm>
            <a:off x="1752600" y="304800"/>
            <a:ext cx="5791200" cy="715962"/>
          </a:xfrm>
          <a:noFill/>
          <a:ln>
            <a:miter lim="800000"/>
            <a:headEnd/>
            <a:tailEnd/>
          </a:ln>
        </p:spPr>
        <p:txBody>
          <a:bodyPr vert="horz" wrap="square" lIns="91440" tIns="45720" rIns="91440" bIns="45720" numCol="1" anchor="t" anchorCtr="0" compatLnSpc="1">
            <a:prstTxWarp prst="textNoShape">
              <a:avLst/>
            </a:prstTxWarp>
          </a:bodyPr>
          <a:lstStyle/>
          <a:p>
            <a:r>
              <a:rPr lang="en-US" b="0" dirty="0" err="1">
                <a:solidFill>
                  <a:schemeClr val="accent2"/>
                </a:solidFill>
                <a:latin typeface="Arial" pitchFamily="34" charset="0"/>
                <a:cs typeface="Arial" pitchFamily="34" charset="0"/>
              </a:rPr>
              <a:t>TWiLiTE</a:t>
            </a:r>
            <a:r>
              <a:rPr lang="en-US" b="0" dirty="0">
                <a:solidFill>
                  <a:schemeClr val="accent2"/>
                </a:solidFill>
                <a:latin typeface="Arial" pitchFamily="34" charset="0"/>
                <a:cs typeface="Arial" pitchFamily="34" charset="0"/>
              </a:rPr>
              <a:t> Doppler </a:t>
            </a:r>
            <a:r>
              <a:rPr lang="en-US" b="0" dirty="0" smtClean="0">
                <a:solidFill>
                  <a:schemeClr val="accent2"/>
                </a:solidFill>
                <a:latin typeface="Arial" pitchFamily="34" charset="0"/>
                <a:cs typeface="Arial" pitchFamily="34" charset="0"/>
              </a:rPr>
              <a:t>Receiver</a:t>
            </a:r>
            <a:endParaRPr lang="en-US" b="0" dirty="0">
              <a:solidFill>
                <a:schemeClr val="accent2"/>
              </a:solidFill>
              <a:latin typeface="Arial" pitchFamily="34" charset="0"/>
              <a:cs typeface="Arial" pitchFamily="34" charset="0"/>
            </a:endParaRPr>
          </a:p>
        </p:txBody>
      </p:sp>
      <p:sp>
        <p:nvSpPr>
          <p:cNvPr id="355331" name="Rectangle 3"/>
          <p:cNvSpPr>
            <a:spLocks noGrp="1" noChangeArrowheads="1"/>
          </p:cNvSpPr>
          <p:nvPr>
            <p:ph idx="1"/>
          </p:nvPr>
        </p:nvSpPr>
        <p:spPr bwMode="auto">
          <a:xfrm>
            <a:off x="228600" y="3962400"/>
            <a:ext cx="4114800" cy="2514600"/>
          </a:xfrm>
          <a:noFill/>
          <a:ln>
            <a:miter lim="800000"/>
            <a:headEnd/>
            <a:tailEnd/>
          </a:ln>
        </p:spPr>
        <p:txBody>
          <a:bodyPr vert="horz" wrap="square" lIns="91440" tIns="45720" rIns="91440" bIns="45720" numCol="1" anchor="t" anchorCtr="0" compatLnSpc="1">
            <a:prstTxWarp prst="textNoShape">
              <a:avLst/>
            </a:prstTxWarp>
          </a:bodyPr>
          <a:lstStyle/>
          <a:p>
            <a:pPr lvl="0">
              <a:buNone/>
            </a:pPr>
            <a:r>
              <a:rPr lang="en-US" sz="1600" dirty="0" smtClean="0"/>
              <a:t>FEATURES:</a:t>
            </a:r>
          </a:p>
          <a:p>
            <a:pPr algn="ctr">
              <a:buNone/>
            </a:pPr>
            <a:r>
              <a:rPr lang="en-US" sz="1600" u="sng" dirty="0" smtClean="0">
                <a:latin typeface="Arial" pitchFamily="34" charset="0"/>
                <a:cs typeface="Arial" pitchFamily="34" charset="0"/>
              </a:rPr>
              <a:t>Performance improvements*</a:t>
            </a:r>
          </a:p>
          <a:p>
            <a:r>
              <a:rPr lang="en-US" sz="1600" b="0" dirty="0" smtClean="0">
                <a:latin typeface="Arial" pitchFamily="34" charset="0"/>
                <a:cs typeface="Arial" pitchFamily="34" charset="0"/>
              </a:rPr>
              <a:t>Volume </a:t>
            </a:r>
            <a:r>
              <a:rPr lang="en-US" sz="1600" b="0" dirty="0">
                <a:latin typeface="Arial" pitchFamily="34" charset="0"/>
                <a:cs typeface="Arial" pitchFamily="34" charset="0"/>
              </a:rPr>
              <a:t>reduced by 90</a:t>
            </a:r>
            <a:r>
              <a:rPr lang="en-US" sz="1600" b="0" dirty="0" smtClean="0">
                <a:latin typeface="Arial" pitchFamily="34" charset="0"/>
                <a:cs typeface="Arial" pitchFamily="34" charset="0"/>
              </a:rPr>
              <a:t>%</a:t>
            </a:r>
            <a:endParaRPr lang="en-US" sz="1600" b="0" dirty="0">
              <a:latin typeface="Arial" pitchFamily="34" charset="0"/>
              <a:cs typeface="Arial" pitchFamily="34" charset="0"/>
            </a:endParaRPr>
          </a:p>
          <a:p>
            <a:r>
              <a:rPr lang="en-US" sz="1600" b="0" dirty="0">
                <a:latin typeface="Arial" pitchFamily="34" charset="0"/>
                <a:cs typeface="Arial" pitchFamily="34" charset="0"/>
              </a:rPr>
              <a:t>Optical path lengths minimized to improve mechanical, thermal stability</a:t>
            </a:r>
          </a:p>
          <a:p>
            <a:r>
              <a:rPr lang="en-US" sz="1600" b="0" dirty="0" smtClean="0">
                <a:latin typeface="Arial" pitchFamily="34" charset="0"/>
                <a:cs typeface="Arial" pitchFamily="34" charset="0"/>
              </a:rPr>
              <a:t>Throughput </a:t>
            </a:r>
            <a:r>
              <a:rPr lang="en-US" sz="1600" b="0" dirty="0">
                <a:latin typeface="Arial" pitchFamily="34" charset="0"/>
                <a:cs typeface="Arial" pitchFamily="34" charset="0"/>
              </a:rPr>
              <a:t>increased by 60%</a:t>
            </a:r>
          </a:p>
          <a:p>
            <a:r>
              <a:rPr lang="en-US" sz="1600" b="0" dirty="0">
                <a:latin typeface="Arial" pitchFamily="34" charset="0"/>
                <a:cs typeface="Arial" pitchFamily="34" charset="0"/>
              </a:rPr>
              <a:t>Signal dynamic range increased by 2 orders of magnitude </a:t>
            </a:r>
            <a:endParaRPr lang="en-US" sz="1600" b="0" dirty="0" smtClean="0">
              <a:latin typeface="Arial" pitchFamily="34" charset="0"/>
              <a:cs typeface="Arial" pitchFamily="34" charset="0"/>
            </a:endParaRPr>
          </a:p>
          <a:p>
            <a:pPr>
              <a:buNone/>
            </a:pPr>
            <a:r>
              <a:rPr lang="en-US" sz="1600" b="0" dirty="0" smtClean="0">
                <a:latin typeface="Arial" pitchFamily="34" charset="0"/>
                <a:cs typeface="Arial" pitchFamily="34" charset="0"/>
              </a:rPr>
              <a:t>	* </a:t>
            </a:r>
            <a:r>
              <a:rPr lang="en-US" sz="1200" b="0" dirty="0" smtClean="0">
                <a:latin typeface="Arial" pitchFamily="34" charset="0"/>
                <a:cs typeface="Arial" pitchFamily="34" charset="0"/>
              </a:rPr>
              <a:t>versus 1</a:t>
            </a:r>
            <a:r>
              <a:rPr lang="en-US" sz="1200" b="0" baseline="30000" dirty="0" smtClean="0">
                <a:latin typeface="Arial" pitchFamily="34" charset="0"/>
                <a:cs typeface="Arial" pitchFamily="34" charset="0"/>
              </a:rPr>
              <a:t>st</a:t>
            </a:r>
            <a:r>
              <a:rPr lang="en-US" sz="1200" b="0" dirty="0" smtClean="0">
                <a:latin typeface="Arial" pitchFamily="34" charset="0"/>
                <a:cs typeface="Arial" pitchFamily="34" charset="0"/>
              </a:rPr>
              <a:t> gen ground-based DDDL </a:t>
            </a:r>
            <a:r>
              <a:rPr lang="en-US" sz="1200" b="0" dirty="0" err="1" smtClean="0">
                <a:latin typeface="Arial" pitchFamily="34" charset="0"/>
                <a:cs typeface="Arial" pitchFamily="34" charset="0"/>
              </a:rPr>
              <a:t>lidar</a:t>
            </a:r>
            <a:r>
              <a:rPr lang="en-US" sz="1200" b="0" dirty="0" smtClean="0">
                <a:latin typeface="Arial" pitchFamily="34" charset="0"/>
                <a:cs typeface="Arial" pitchFamily="34" charset="0"/>
              </a:rPr>
              <a:t> receiver</a:t>
            </a:r>
            <a:endParaRPr lang="en-US" sz="1200" b="0" dirty="0">
              <a:latin typeface="Arial" pitchFamily="34" charset="0"/>
              <a:cs typeface="Arial" pitchFamily="34" charset="0"/>
            </a:endParaRPr>
          </a:p>
        </p:txBody>
      </p:sp>
      <p:pic>
        <p:nvPicPr>
          <p:cNvPr id="355341" name="Picture 13" descr="Rcvr1"/>
          <p:cNvPicPr>
            <a:picLocks noChangeAspect="1" noChangeArrowheads="1"/>
          </p:cNvPicPr>
          <p:nvPr/>
        </p:nvPicPr>
        <p:blipFill>
          <a:blip r:embed="rId3" cstate="print"/>
          <a:srcRect/>
          <a:stretch>
            <a:fillRect/>
          </a:stretch>
        </p:blipFill>
        <p:spPr bwMode="auto">
          <a:xfrm>
            <a:off x="4648200" y="1600200"/>
            <a:ext cx="1969930" cy="1447800"/>
          </a:xfrm>
          <a:prstGeom prst="rect">
            <a:avLst/>
          </a:prstGeom>
          <a:noFill/>
        </p:spPr>
      </p:pic>
      <p:pic>
        <p:nvPicPr>
          <p:cNvPr id="355343" name="Picture 15" descr="100_0653"/>
          <p:cNvPicPr>
            <a:picLocks noChangeAspect="1" noChangeArrowheads="1"/>
          </p:cNvPicPr>
          <p:nvPr/>
        </p:nvPicPr>
        <p:blipFill>
          <a:blip r:embed="rId4" cstate="print"/>
          <a:srcRect/>
          <a:stretch>
            <a:fillRect/>
          </a:stretch>
        </p:blipFill>
        <p:spPr bwMode="auto">
          <a:xfrm>
            <a:off x="6741184" y="1600201"/>
            <a:ext cx="2174216" cy="1447800"/>
          </a:xfrm>
          <a:prstGeom prst="rect">
            <a:avLst/>
          </a:prstGeom>
          <a:noFill/>
        </p:spPr>
      </p:pic>
      <p:sp>
        <p:nvSpPr>
          <p:cNvPr id="355344" name="Text Box 16"/>
          <p:cNvSpPr txBox="1">
            <a:spLocks noChangeArrowheads="1"/>
          </p:cNvSpPr>
          <p:nvPr/>
        </p:nvSpPr>
        <p:spPr bwMode="auto">
          <a:xfrm>
            <a:off x="4648200" y="3124200"/>
            <a:ext cx="4267200" cy="584775"/>
          </a:xfrm>
          <a:prstGeom prst="rect">
            <a:avLst/>
          </a:prstGeom>
          <a:noFill/>
          <a:ln w="9525">
            <a:noFill/>
            <a:miter lim="800000"/>
            <a:headEnd/>
            <a:tailEnd/>
          </a:ln>
          <a:effectLst/>
        </p:spPr>
        <p:txBody>
          <a:bodyPr wrap="square">
            <a:spAutoFit/>
          </a:bodyPr>
          <a:lstStyle/>
          <a:p>
            <a:pPr defTabSz="1355725" eaLnBrk="0" hangingPunct="0"/>
            <a:r>
              <a:rPr lang="en-US" sz="1600" dirty="0"/>
              <a:t>Doppler receiver modules (left) are enclosed </a:t>
            </a:r>
            <a:r>
              <a:rPr lang="en-US" sz="1600" dirty="0" smtClean="0"/>
              <a:t>in </a:t>
            </a:r>
            <a:r>
              <a:rPr lang="en-US" sz="1600" dirty="0"/>
              <a:t>an environmentally controlled </a:t>
            </a:r>
            <a:r>
              <a:rPr lang="en-US" sz="1600" dirty="0" smtClean="0"/>
              <a:t>vessel (right) </a:t>
            </a:r>
            <a:endParaRPr lang="en-US" sz="1600" dirty="0"/>
          </a:p>
        </p:txBody>
      </p:sp>
      <p:cxnSp>
        <p:nvCxnSpPr>
          <p:cNvPr id="9" name="Straight Connector 8"/>
          <p:cNvCxnSpPr/>
          <p:nvPr/>
        </p:nvCxnSpPr>
        <p:spPr bwMode="auto">
          <a:xfrm rot="5400000">
            <a:off x="1981200" y="4038600"/>
            <a:ext cx="5029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304800" y="3886200"/>
            <a:ext cx="8763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TextBox 11"/>
          <p:cNvSpPr txBox="1"/>
          <p:nvPr/>
        </p:nvSpPr>
        <p:spPr>
          <a:xfrm>
            <a:off x="228600" y="1219200"/>
            <a:ext cx="4191000" cy="2831544"/>
          </a:xfrm>
          <a:prstGeom prst="rect">
            <a:avLst/>
          </a:prstGeom>
          <a:noFill/>
        </p:spPr>
        <p:txBody>
          <a:bodyPr wrap="square" rtlCol="0">
            <a:spAutoFit/>
          </a:bodyPr>
          <a:lstStyle/>
          <a:p>
            <a:r>
              <a:rPr lang="en-US" b="1" u="sng" dirty="0" smtClean="0"/>
              <a:t>FUNCTIONS:</a:t>
            </a:r>
          </a:p>
          <a:p>
            <a:pPr>
              <a:buFont typeface="Arial" pitchFamily="34" charset="0"/>
              <a:buChar char="•"/>
            </a:pPr>
            <a:r>
              <a:rPr lang="en-US" sz="1600" dirty="0" smtClean="0"/>
              <a:t> </a:t>
            </a:r>
            <a:r>
              <a:rPr lang="en-US" sz="1400" dirty="0" smtClean="0"/>
              <a:t>Fiber optic delivers atmospheric backscattered signals from the telescope. </a:t>
            </a:r>
          </a:p>
          <a:p>
            <a:pPr>
              <a:buFont typeface="Arial" pitchFamily="34" charset="0"/>
              <a:buChar char="•"/>
            </a:pPr>
            <a:r>
              <a:rPr lang="en-US" sz="1400" dirty="0" smtClean="0"/>
              <a:t> Doppler shift measured using high resolution tunable </a:t>
            </a:r>
            <a:r>
              <a:rPr lang="en-US" sz="1400" dirty="0" err="1" smtClean="0"/>
              <a:t>Fabry</a:t>
            </a:r>
            <a:r>
              <a:rPr lang="en-US" sz="1400" dirty="0" smtClean="0"/>
              <a:t>-Perot etalon.</a:t>
            </a:r>
          </a:p>
          <a:p>
            <a:pPr>
              <a:buFont typeface="Arial" pitchFamily="34" charset="0"/>
              <a:buChar char="•"/>
            </a:pPr>
            <a:r>
              <a:rPr lang="en-US" sz="1400" dirty="0" smtClean="0"/>
              <a:t> </a:t>
            </a:r>
            <a:r>
              <a:rPr lang="en-US" sz="1400" dirty="0" err="1" smtClean="0"/>
              <a:t>Photomultipler</a:t>
            </a:r>
            <a:r>
              <a:rPr lang="en-US" sz="1400" dirty="0" smtClean="0"/>
              <a:t> tubes operating in photon counting mode measure atmospheric signals.</a:t>
            </a:r>
          </a:p>
          <a:p>
            <a:pPr>
              <a:buFont typeface="Arial" pitchFamily="34" charset="0"/>
              <a:buChar char="•"/>
            </a:pPr>
            <a:r>
              <a:rPr lang="en-US" sz="1400" dirty="0" smtClean="0"/>
              <a:t> Vibration isolate, temperature controlled pressure vessel minimizes environmental effects.</a:t>
            </a:r>
          </a:p>
          <a:p>
            <a:pPr>
              <a:buFont typeface="Arial" pitchFamily="34" charset="0"/>
              <a:buChar char="•"/>
            </a:pPr>
            <a:r>
              <a:rPr lang="en-US" sz="1400" dirty="0" smtClean="0"/>
              <a:t> Fiber pickoff of small fraction of transmitted laser signal used to measure outgoing laser frequency</a:t>
            </a:r>
            <a:endParaRPr lang="en-US" sz="1600" dirty="0" smtClean="0"/>
          </a:p>
          <a:p>
            <a:endParaRPr lang="en-US" dirty="0"/>
          </a:p>
        </p:txBody>
      </p:sp>
      <p:grpSp>
        <p:nvGrpSpPr>
          <p:cNvPr id="2" name="Group 12"/>
          <p:cNvGrpSpPr/>
          <p:nvPr/>
        </p:nvGrpSpPr>
        <p:grpSpPr>
          <a:xfrm>
            <a:off x="4572000" y="4419600"/>
            <a:ext cx="2895600" cy="1066800"/>
            <a:chOff x="4648200" y="4267200"/>
            <a:chExt cx="2895600" cy="1066800"/>
          </a:xfrm>
        </p:grpSpPr>
        <p:sp>
          <p:nvSpPr>
            <p:cNvPr id="14" name="Rectangle 13"/>
            <p:cNvSpPr/>
            <p:nvPr/>
          </p:nvSpPr>
          <p:spPr bwMode="auto">
            <a:xfrm>
              <a:off x="4648200" y="4267200"/>
              <a:ext cx="2895600" cy="10668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effectLst/>
                  <a:latin typeface="Book Antiqua" pitchFamily="18" charset="0"/>
                </a:rPr>
                <a:t>Subsystem tested in lab</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Book Antiqua" pitchFamily="18" charset="0"/>
                </a:rPr>
                <a:t>Integrated in </a:t>
              </a:r>
              <a:r>
                <a:rPr lang="en-US" sz="1600" dirty="0" err="1" smtClean="0">
                  <a:latin typeface="Book Antiqua" pitchFamily="18" charset="0"/>
                </a:rPr>
                <a:t>TWiLiTE</a:t>
              </a:r>
              <a:r>
                <a:rPr lang="en-US" sz="1600" dirty="0" smtClean="0">
                  <a:latin typeface="Book Antiqua" pitchFamily="18" charset="0"/>
                </a:rPr>
                <a:t> system</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Book Antiqua" pitchFamily="18" charset="0"/>
                </a:rPr>
                <a:t>System level demo on ground</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Book Antiqua" pitchFamily="18" charset="0"/>
                </a:rPr>
                <a:t>Flight operation in ER-2</a:t>
              </a:r>
              <a:endParaRPr kumimoji="0" lang="en-US" sz="1600" b="0" i="0" u="none" strike="noStrike" cap="none" normalizeH="0" baseline="0" dirty="0" smtClean="0">
                <a:ln>
                  <a:noFill/>
                </a:ln>
                <a:effectLst/>
                <a:latin typeface="Book Antiqua" pitchFamily="18" charset="0"/>
              </a:endParaRPr>
            </a:p>
          </p:txBody>
        </p:sp>
        <p:cxnSp>
          <p:nvCxnSpPr>
            <p:cNvPr id="15" name="Straight Connector 14"/>
            <p:cNvCxnSpPr/>
            <p:nvPr/>
          </p:nvCxnSpPr>
          <p:spPr bwMode="auto">
            <a:xfrm>
              <a:off x="4648200" y="4572000"/>
              <a:ext cx="2895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a:endCxn id="14" idx="3"/>
            </p:cNvCxnSpPr>
            <p:nvPr/>
          </p:nvCxnSpPr>
          <p:spPr bwMode="auto">
            <a:xfrm>
              <a:off x="4648200" y="4800600"/>
              <a:ext cx="2895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4648200" y="5029200"/>
              <a:ext cx="2895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8" name="TextBox 17"/>
          <p:cNvSpPr txBox="1"/>
          <p:nvPr/>
        </p:nvSpPr>
        <p:spPr>
          <a:xfrm>
            <a:off x="4572000" y="3962400"/>
            <a:ext cx="1189172" cy="369332"/>
          </a:xfrm>
          <a:prstGeom prst="rect">
            <a:avLst/>
          </a:prstGeom>
          <a:noFill/>
        </p:spPr>
        <p:txBody>
          <a:bodyPr wrap="none" rtlCol="0">
            <a:spAutoFit/>
          </a:bodyPr>
          <a:lstStyle/>
          <a:p>
            <a:r>
              <a:rPr lang="en-US" dirty="0" smtClean="0"/>
              <a:t>STATUS :</a:t>
            </a:r>
            <a:endParaRPr lang="en-US" dirty="0"/>
          </a:p>
        </p:txBody>
      </p:sp>
      <p:sp>
        <p:nvSpPr>
          <p:cNvPr id="19" name="Rectangle 18"/>
          <p:cNvSpPr/>
          <p:nvPr/>
        </p:nvSpPr>
        <p:spPr bwMode="auto">
          <a:xfrm>
            <a:off x="7467600" y="4419600"/>
            <a:ext cx="45720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Book Antiqua" pitchFamily="18" charset="0"/>
            </a:endParaRPr>
          </a:p>
        </p:txBody>
      </p:sp>
      <p:sp>
        <p:nvSpPr>
          <p:cNvPr id="20" name="Rectangle 19"/>
          <p:cNvSpPr/>
          <p:nvPr/>
        </p:nvSpPr>
        <p:spPr bwMode="auto">
          <a:xfrm>
            <a:off x="7467600" y="4724400"/>
            <a:ext cx="4572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Book Antiqua" pitchFamily="18" charset="0"/>
            </a:endParaRPr>
          </a:p>
        </p:txBody>
      </p:sp>
      <p:sp>
        <p:nvSpPr>
          <p:cNvPr id="21" name="Rectangle 20"/>
          <p:cNvSpPr/>
          <p:nvPr/>
        </p:nvSpPr>
        <p:spPr bwMode="auto">
          <a:xfrm>
            <a:off x="7467600" y="4953000"/>
            <a:ext cx="4572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Book Antiqua" pitchFamily="18" charset="0"/>
            </a:endParaRPr>
          </a:p>
        </p:txBody>
      </p:sp>
      <p:sp>
        <p:nvSpPr>
          <p:cNvPr id="22" name="Rectangle 21"/>
          <p:cNvSpPr/>
          <p:nvPr/>
        </p:nvSpPr>
        <p:spPr bwMode="auto">
          <a:xfrm>
            <a:off x="7467600" y="5181600"/>
            <a:ext cx="457200" cy="304800"/>
          </a:xfrm>
          <a:prstGeom prst="rect">
            <a:avLst/>
          </a:prstGeom>
          <a:solidFill>
            <a:schemeClr val="accent1"/>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ndParaRPr>
          </a:p>
        </p:txBody>
      </p:sp>
      <p:sp>
        <p:nvSpPr>
          <p:cNvPr id="23" name="TextBox 22"/>
          <p:cNvSpPr txBox="1"/>
          <p:nvPr/>
        </p:nvSpPr>
        <p:spPr>
          <a:xfrm>
            <a:off x="4572000" y="5715000"/>
            <a:ext cx="2685351" cy="369332"/>
          </a:xfrm>
          <a:prstGeom prst="rect">
            <a:avLst/>
          </a:prstGeom>
          <a:noFill/>
        </p:spPr>
        <p:txBody>
          <a:bodyPr wrap="none" rtlCol="0">
            <a:spAutoFit/>
          </a:bodyPr>
          <a:lstStyle/>
          <a:p>
            <a:r>
              <a:rPr lang="en-US" dirty="0" smtClean="0"/>
              <a:t>Remaining issues: None</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bwMode="auto">
          <a:xfrm>
            <a:off x="1371600" y="304800"/>
            <a:ext cx="6324600" cy="715962"/>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2800" b="0" dirty="0" err="1">
                <a:solidFill>
                  <a:schemeClr val="accent2"/>
                </a:solidFill>
                <a:latin typeface="Arial" pitchFamily="34" charset="0"/>
                <a:cs typeface="Arial" pitchFamily="34" charset="0"/>
              </a:rPr>
              <a:t>TWiLiTE</a:t>
            </a:r>
            <a:r>
              <a:rPr lang="en-US" sz="2800" b="0" dirty="0">
                <a:solidFill>
                  <a:schemeClr val="accent2"/>
                </a:solidFill>
                <a:latin typeface="Arial" pitchFamily="34" charset="0"/>
                <a:cs typeface="Arial" pitchFamily="34" charset="0"/>
              </a:rPr>
              <a:t> </a:t>
            </a:r>
            <a:r>
              <a:rPr lang="en-US" sz="2800" b="0" dirty="0" smtClean="0">
                <a:solidFill>
                  <a:schemeClr val="accent2"/>
                </a:solidFill>
                <a:latin typeface="Arial" pitchFamily="34" charset="0"/>
                <a:cs typeface="Arial" pitchFamily="34" charset="0"/>
              </a:rPr>
              <a:t>Tunable </a:t>
            </a:r>
            <a:r>
              <a:rPr lang="en-US" sz="2800" b="0" dirty="0" err="1" smtClean="0">
                <a:solidFill>
                  <a:schemeClr val="accent2"/>
                </a:solidFill>
                <a:latin typeface="Arial" pitchFamily="34" charset="0"/>
                <a:cs typeface="Arial" pitchFamily="34" charset="0"/>
              </a:rPr>
              <a:t>Fabry</a:t>
            </a:r>
            <a:r>
              <a:rPr lang="en-US" sz="2800" b="0" dirty="0" smtClean="0">
                <a:solidFill>
                  <a:schemeClr val="accent2"/>
                </a:solidFill>
                <a:latin typeface="Arial" pitchFamily="34" charset="0"/>
                <a:cs typeface="Arial" pitchFamily="34" charset="0"/>
              </a:rPr>
              <a:t>-Perot Etalon and Digital Controller </a:t>
            </a:r>
            <a:endParaRPr lang="en-US" sz="2800" b="0" dirty="0">
              <a:solidFill>
                <a:schemeClr val="accent2"/>
              </a:solidFill>
              <a:latin typeface="Arial" pitchFamily="34" charset="0"/>
              <a:cs typeface="Arial" pitchFamily="34" charset="0"/>
            </a:endParaRPr>
          </a:p>
        </p:txBody>
      </p:sp>
      <p:sp>
        <p:nvSpPr>
          <p:cNvPr id="355344" name="Text Box 16"/>
          <p:cNvSpPr txBox="1">
            <a:spLocks noChangeArrowheads="1"/>
          </p:cNvSpPr>
          <p:nvPr/>
        </p:nvSpPr>
        <p:spPr bwMode="auto">
          <a:xfrm>
            <a:off x="4648200" y="2918936"/>
            <a:ext cx="4419600" cy="738664"/>
          </a:xfrm>
          <a:prstGeom prst="rect">
            <a:avLst/>
          </a:prstGeom>
          <a:noFill/>
          <a:ln w="9525">
            <a:noFill/>
            <a:miter lim="800000"/>
            <a:headEnd/>
            <a:tailEnd/>
          </a:ln>
          <a:effectLst/>
        </p:spPr>
        <p:txBody>
          <a:bodyPr wrap="square">
            <a:spAutoFit/>
          </a:bodyPr>
          <a:lstStyle/>
          <a:p>
            <a:pPr defTabSz="1355725" eaLnBrk="0" hangingPunct="0"/>
            <a:r>
              <a:rPr lang="en-US" sz="1400" dirty="0" smtClean="0"/>
              <a:t>Triple aperture step etalon (left) has 3 sub-apertures offset in frequency as shown in the etalon calibration scan (right) from the Oct 1, 2009 ER-2 flight. </a:t>
            </a:r>
            <a:endParaRPr lang="en-US" sz="1400" dirty="0"/>
          </a:p>
        </p:txBody>
      </p:sp>
      <p:cxnSp>
        <p:nvCxnSpPr>
          <p:cNvPr id="9" name="Straight Connector 8"/>
          <p:cNvCxnSpPr/>
          <p:nvPr/>
        </p:nvCxnSpPr>
        <p:spPr bwMode="auto">
          <a:xfrm rot="5400000">
            <a:off x="1981200" y="4038600"/>
            <a:ext cx="5029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304800" y="3657600"/>
            <a:ext cx="8763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TextBox 11"/>
          <p:cNvSpPr txBox="1"/>
          <p:nvPr/>
        </p:nvSpPr>
        <p:spPr>
          <a:xfrm>
            <a:off x="152400" y="1219200"/>
            <a:ext cx="4343400" cy="2308324"/>
          </a:xfrm>
          <a:prstGeom prst="rect">
            <a:avLst/>
          </a:prstGeom>
          <a:noFill/>
        </p:spPr>
        <p:txBody>
          <a:bodyPr wrap="square" rtlCol="0">
            <a:spAutoFit/>
          </a:bodyPr>
          <a:lstStyle/>
          <a:p>
            <a:r>
              <a:rPr lang="en-US" b="1" u="sng" dirty="0" smtClean="0"/>
              <a:t>FUNCTIONS:</a:t>
            </a:r>
          </a:p>
          <a:p>
            <a:pPr>
              <a:buFont typeface="Arial" pitchFamily="34" charset="0"/>
              <a:buChar char="•"/>
            </a:pPr>
            <a:r>
              <a:rPr lang="en-US" sz="1400" dirty="0" smtClean="0"/>
              <a:t> Designed to measured Doppler frequency shift using molecular ‘double edge’ approach. </a:t>
            </a:r>
          </a:p>
          <a:p>
            <a:pPr>
              <a:buFont typeface="Arial" pitchFamily="34" charset="0"/>
              <a:buChar char="•"/>
            </a:pPr>
            <a:r>
              <a:rPr lang="en-US" sz="1400" dirty="0" smtClean="0"/>
              <a:t> Step coatings in three sub-apertures offset the resonance peak of the etalon to produce the two edge channel filters used for the wind measurement and a locking channel which is used to measure the outgoing laser frequency    </a:t>
            </a:r>
            <a:endParaRPr lang="en-US" sz="1200" dirty="0" smtClean="0"/>
          </a:p>
          <a:p>
            <a:pPr>
              <a:buFont typeface="Arial" pitchFamily="34" charset="0"/>
              <a:buChar char="•"/>
            </a:pPr>
            <a:r>
              <a:rPr lang="en-US" sz="1400" dirty="0" smtClean="0"/>
              <a:t> The etalon plates are </a:t>
            </a:r>
            <a:r>
              <a:rPr lang="en-US" sz="1400" dirty="0" err="1" smtClean="0"/>
              <a:t>piezoelectrically</a:t>
            </a:r>
            <a:r>
              <a:rPr lang="en-US" sz="1400" dirty="0" smtClean="0"/>
              <a:t> tunable and have capacitive sensors to maintain plate </a:t>
            </a:r>
            <a:r>
              <a:rPr lang="en-US" sz="1400" dirty="0" err="1" smtClean="0"/>
              <a:t>paralellism</a:t>
            </a:r>
            <a:r>
              <a:rPr lang="en-US" sz="1400" dirty="0" smtClean="0"/>
              <a:t> </a:t>
            </a:r>
          </a:p>
        </p:txBody>
      </p:sp>
      <p:grpSp>
        <p:nvGrpSpPr>
          <p:cNvPr id="2" name="Group 12"/>
          <p:cNvGrpSpPr/>
          <p:nvPr/>
        </p:nvGrpSpPr>
        <p:grpSpPr>
          <a:xfrm>
            <a:off x="4572000" y="4419600"/>
            <a:ext cx="2895600" cy="1066800"/>
            <a:chOff x="4648200" y="4267200"/>
            <a:chExt cx="2895600" cy="1066800"/>
          </a:xfrm>
        </p:grpSpPr>
        <p:sp>
          <p:nvSpPr>
            <p:cNvPr id="14" name="Rectangle 13"/>
            <p:cNvSpPr/>
            <p:nvPr/>
          </p:nvSpPr>
          <p:spPr bwMode="auto">
            <a:xfrm>
              <a:off x="4648200" y="4267200"/>
              <a:ext cx="2895600" cy="10668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effectLst/>
                  <a:latin typeface="Book Antiqua" pitchFamily="18" charset="0"/>
                </a:rPr>
                <a:t>Subsystem tested in lab</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Book Antiqua" pitchFamily="18" charset="0"/>
                </a:rPr>
                <a:t>Integrated in </a:t>
              </a:r>
              <a:r>
                <a:rPr lang="en-US" sz="1600" dirty="0" err="1" smtClean="0">
                  <a:latin typeface="Book Antiqua" pitchFamily="18" charset="0"/>
                </a:rPr>
                <a:t>TWiLiTE</a:t>
              </a:r>
              <a:r>
                <a:rPr lang="en-US" sz="1600" dirty="0" smtClean="0">
                  <a:latin typeface="Book Antiqua" pitchFamily="18" charset="0"/>
                </a:rPr>
                <a:t> system</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Book Antiqua" pitchFamily="18" charset="0"/>
                </a:rPr>
                <a:t>System level demo on ground</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Book Antiqua" pitchFamily="18" charset="0"/>
                </a:rPr>
                <a:t>Flight operation in ER-2</a:t>
              </a:r>
              <a:endParaRPr kumimoji="0" lang="en-US" sz="1600" b="0" i="0" u="none" strike="noStrike" cap="none" normalizeH="0" baseline="0" dirty="0" smtClean="0">
                <a:ln>
                  <a:noFill/>
                </a:ln>
                <a:effectLst/>
                <a:latin typeface="Book Antiqua" pitchFamily="18" charset="0"/>
              </a:endParaRPr>
            </a:p>
          </p:txBody>
        </p:sp>
        <p:cxnSp>
          <p:nvCxnSpPr>
            <p:cNvPr id="15" name="Straight Connector 14"/>
            <p:cNvCxnSpPr/>
            <p:nvPr/>
          </p:nvCxnSpPr>
          <p:spPr bwMode="auto">
            <a:xfrm>
              <a:off x="4648200" y="4572000"/>
              <a:ext cx="2895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a:endCxn id="14" idx="3"/>
            </p:cNvCxnSpPr>
            <p:nvPr/>
          </p:nvCxnSpPr>
          <p:spPr bwMode="auto">
            <a:xfrm>
              <a:off x="4648200" y="4800600"/>
              <a:ext cx="2895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4648200" y="5029200"/>
              <a:ext cx="2895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8" name="TextBox 17"/>
          <p:cNvSpPr txBox="1"/>
          <p:nvPr/>
        </p:nvSpPr>
        <p:spPr>
          <a:xfrm>
            <a:off x="4572000" y="3733800"/>
            <a:ext cx="1189172" cy="369332"/>
          </a:xfrm>
          <a:prstGeom prst="rect">
            <a:avLst/>
          </a:prstGeom>
          <a:noFill/>
        </p:spPr>
        <p:txBody>
          <a:bodyPr wrap="none" rtlCol="0">
            <a:spAutoFit/>
          </a:bodyPr>
          <a:lstStyle/>
          <a:p>
            <a:r>
              <a:rPr lang="en-US" dirty="0" smtClean="0"/>
              <a:t>STATUS :</a:t>
            </a:r>
            <a:endParaRPr lang="en-US" dirty="0"/>
          </a:p>
        </p:txBody>
      </p:sp>
      <p:sp>
        <p:nvSpPr>
          <p:cNvPr id="19" name="Rectangle 18"/>
          <p:cNvSpPr/>
          <p:nvPr/>
        </p:nvSpPr>
        <p:spPr bwMode="auto">
          <a:xfrm>
            <a:off x="7467600" y="4419600"/>
            <a:ext cx="45720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Book Antiqua" pitchFamily="18" charset="0"/>
            </a:endParaRPr>
          </a:p>
        </p:txBody>
      </p:sp>
      <p:sp>
        <p:nvSpPr>
          <p:cNvPr id="20" name="Rectangle 19"/>
          <p:cNvSpPr/>
          <p:nvPr/>
        </p:nvSpPr>
        <p:spPr bwMode="auto">
          <a:xfrm>
            <a:off x="7467600" y="4724400"/>
            <a:ext cx="4572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Book Antiqua" pitchFamily="18" charset="0"/>
            </a:endParaRPr>
          </a:p>
        </p:txBody>
      </p:sp>
      <p:sp>
        <p:nvSpPr>
          <p:cNvPr id="21" name="Rectangle 20"/>
          <p:cNvSpPr/>
          <p:nvPr/>
        </p:nvSpPr>
        <p:spPr bwMode="auto">
          <a:xfrm>
            <a:off x="7467600" y="4953000"/>
            <a:ext cx="4572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Book Antiqua" pitchFamily="18" charset="0"/>
            </a:endParaRPr>
          </a:p>
        </p:txBody>
      </p:sp>
      <p:sp>
        <p:nvSpPr>
          <p:cNvPr id="22" name="Rectangle 21"/>
          <p:cNvSpPr/>
          <p:nvPr/>
        </p:nvSpPr>
        <p:spPr bwMode="auto">
          <a:xfrm>
            <a:off x="7467600" y="5181600"/>
            <a:ext cx="457200" cy="304800"/>
          </a:xfrm>
          <a:prstGeom prst="rect">
            <a:avLst/>
          </a:prstGeom>
          <a:solidFill>
            <a:schemeClr val="accent1"/>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ndParaRPr>
          </a:p>
        </p:txBody>
      </p:sp>
      <p:sp>
        <p:nvSpPr>
          <p:cNvPr id="23" name="TextBox 22"/>
          <p:cNvSpPr txBox="1"/>
          <p:nvPr/>
        </p:nvSpPr>
        <p:spPr>
          <a:xfrm>
            <a:off x="4572000" y="5715000"/>
            <a:ext cx="2685351" cy="369332"/>
          </a:xfrm>
          <a:prstGeom prst="rect">
            <a:avLst/>
          </a:prstGeom>
          <a:noFill/>
        </p:spPr>
        <p:txBody>
          <a:bodyPr wrap="none" rtlCol="0">
            <a:spAutoFit/>
          </a:bodyPr>
          <a:lstStyle/>
          <a:p>
            <a:r>
              <a:rPr lang="en-US" dirty="0" smtClean="0"/>
              <a:t>Remaining issues: None</a:t>
            </a:r>
            <a:endParaRPr lang="en-US" dirty="0"/>
          </a:p>
        </p:txBody>
      </p:sp>
      <p:grpSp>
        <p:nvGrpSpPr>
          <p:cNvPr id="3" name="Group 2"/>
          <p:cNvGrpSpPr>
            <a:grpSpLocks/>
          </p:cNvGrpSpPr>
          <p:nvPr/>
        </p:nvGrpSpPr>
        <p:grpSpPr bwMode="auto">
          <a:xfrm>
            <a:off x="4876800" y="1143000"/>
            <a:ext cx="1752600" cy="1752600"/>
            <a:chOff x="2832" y="672"/>
            <a:chExt cx="912" cy="864"/>
          </a:xfrm>
        </p:grpSpPr>
        <p:grpSp>
          <p:nvGrpSpPr>
            <p:cNvPr id="4" name="Group 3"/>
            <p:cNvGrpSpPr>
              <a:grpSpLocks/>
            </p:cNvGrpSpPr>
            <p:nvPr/>
          </p:nvGrpSpPr>
          <p:grpSpPr bwMode="auto">
            <a:xfrm>
              <a:off x="2832" y="672"/>
              <a:ext cx="912" cy="864"/>
              <a:chOff x="248" y="768"/>
              <a:chExt cx="2112" cy="2160"/>
            </a:xfrm>
          </p:grpSpPr>
          <p:pic>
            <p:nvPicPr>
              <p:cNvPr id="27" name="Picture 4"/>
              <p:cNvPicPr>
                <a:picLocks noChangeAspect="1" noChangeArrowheads="1"/>
              </p:cNvPicPr>
              <p:nvPr/>
            </p:nvPicPr>
            <p:blipFill>
              <a:blip r:embed="rId3" cstate="print"/>
              <a:srcRect r="-6" b="-78"/>
              <a:stretch>
                <a:fillRect/>
              </a:stretch>
            </p:blipFill>
            <p:spPr bwMode="auto">
              <a:xfrm>
                <a:off x="288" y="864"/>
                <a:ext cx="2016" cy="2000"/>
              </a:xfrm>
              <a:prstGeom prst="rect">
                <a:avLst/>
              </a:prstGeom>
              <a:noFill/>
              <a:ln w="9525">
                <a:noFill/>
                <a:miter lim="800000"/>
                <a:headEnd/>
                <a:tailEnd/>
              </a:ln>
              <a:effectLst/>
            </p:spPr>
          </p:pic>
          <p:pic>
            <p:nvPicPr>
              <p:cNvPr id="28" name="Picture 5" descr="DSC01876"/>
              <p:cNvPicPr>
                <a:picLocks noChangeAspect="1" noChangeArrowheads="1"/>
              </p:cNvPicPr>
              <p:nvPr/>
            </p:nvPicPr>
            <p:blipFill>
              <a:blip r:embed="rId4" cstate="print"/>
              <a:srcRect r="-2" b="-18"/>
              <a:stretch>
                <a:fillRect/>
              </a:stretch>
            </p:blipFill>
            <p:spPr bwMode="auto">
              <a:xfrm>
                <a:off x="248" y="768"/>
                <a:ext cx="2112" cy="2160"/>
              </a:xfrm>
              <a:prstGeom prst="rect">
                <a:avLst/>
              </a:prstGeom>
              <a:noFill/>
              <a:ln w="9525">
                <a:solidFill>
                  <a:schemeClr val="bg1"/>
                </a:solidFill>
                <a:miter lim="800000"/>
                <a:headEnd/>
                <a:tailEnd/>
              </a:ln>
            </p:spPr>
          </p:pic>
          <p:grpSp>
            <p:nvGrpSpPr>
              <p:cNvPr id="5" name="Group 28"/>
              <p:cNvGrpSpPr>
                <a:grpSpLocks/>
              </p:cNvGrpSpPr>
              <p:nvPr/>
            </p:nvGrpSpPr>
            <p:grpSpPr bwMode="auto">
              <a:xfrm>
                <a:off x="785" y="1356"/>
                <a:ext cx="1087" cy="1053"/>
                <a:chOff x="777" y="1344"/>
                <a:chExt cx="1104" cy="1101"/>
              </a:xfrm>
            </p:grpSpPr>
            <p:sp>
              <p:nvSpPr>
                <p:cNvPr id="33" name="Oval 7"/>
                <p:cNvSpPr>
                  <a:spLocks noChangeArrowheads="1"/>
                </p:cNvSpPr>
                <p:nvPr/>
              </p:nvSpPr>
              <p:spPr bwMode="auto">
                <a:xfrm>
                  <a:off x="777" y="1344"/>
                  <a:ext cx="1104" cy="1101"/>
                </a:xfrm>
                <a:prstGeom prst="ellipse">
                  <a:avLst/>
                </a:prstGeom>
                <a:noFill/>
                <a:ln w="9525">
                  <a:noFill/>
                  <a:miter lim="800000"/>
                  <a:headEnd/>
                  <a:tailEnd/>
                </a:ln>
                <a:effectLst/>
              </p:spPr>
              <p:txBody>
                <a:bodyPr wrap="none" anchor="ctr"/>
                <a:lstStyle/>
                <a:p>
                  <a:endParaRPr lang="en-US"/>
                </a:p>
              </p:txBody>
            </p:sp>
            <p:sp>
              <p:nvSpPr>
                <p:cNvPr id="34" name="Line 8"/>
                <p:cNvSpPr>
                  <a:spLocks noChangeShapeType="1"/>
                </p:cNvSpPr>
                <p:nvPr/>
              </p:nvSpPr>
              <p:spPr bwMode="auto">
                <a:xfrm>
                  <a:off x="1337" y="1871"/>
                  <a:ext cx="1" cy="574"/>
                </a:xfrm>
                <a:prstGeom prst="line">
                  <a:avLst/>
                </a:prstGeom>
                <a:noFill/>
                <a:ln w="9525">
                  <a:noFill/>
                  <a:miter lim="800000"/>
                  <a:headEnd/>
                  <a:tailEnd/>
                </a:ln>
                <a:effectLst/>
              </p:spPr>
              <p:txBody>
                <a:bodyPr wrap="none"/>
                <a:lstStyle/>
                <a:p>
                  <a:endParaRPr lang="en-US"/>
                </a:p>
              </p:txBody>
            </p:sp>
            <p:sp>
              <p:nvSpPr>
                <p:cNvPr id="35" name="Line 9"/>
                <p:cNvSpPr>
                  <a:spLocks noChangeShapeType="1"/>
                </p:cNvSpPr>
                <p:nvPr/>
              </p:nvSpPr>
              <p:spPr bwMode="auto">
                <a:xfrm rot="3614586" flipV="1">
                  <a:off x="1577" y="1475"/>
                  <a:ext cx="2" cy="551"/>
                </a:xfrm>
                <a:prstGeom prst="line">
                  <a:avLst/>
                </a:prstGeom>
                <a:noFill/>
                <a:ln w="9525">
                  <a:noFill/>
                  <a:miter lim="800000"/>
                  <a:headEnd/>
                  <a:tailEnd/>
                </a:ln>
                <a:effectLst/>
              </p:spPr>
              <p:txBody>
                <a:bodyPr wrap="none"/>
                <a:lstStyle/>
                <a:p>
                  <a:endParaRPr lang="en-US"/>
                </a:p>
              </p:txBody>
            </p:sp>
            <p:sp>
              <p:nvSpPr>
                <p:cNvPr id="36" name="Line 10"/>
                <p:cNvSpPr>
                  <a:spLocks noChangeShapeType="1"/>
                </p:cNvSpPr>
                <p:nvPr/>
              </p:nvSpPr>
              <p:spPr bwMode="auto">
                <a:xfrm rot="-3849930">
                  <a:off x="1065" y="1468"/>
                  <a:ext cx="7" cy="576"/>
                </a:xfrm>
                <a:prstGeom prst="line">
                  <a:avLst/>
                </a:prstGeom>
                <a:noFill/>
                <a:ln w="9525">
                  <a:noFill/>
                  <a:miter lim="800000"/>
                  <a:headEnd/>
                  <a:tailEnd/>
                </a:ln>
                <a:effectLst/>
              </p:spPr>
              <p:txBody>
                <a:bodyPr wrap="none"/>
                <a:lstStyle/>
                <a:p>
                  <a:endParaRPr lang="en-US"/>
                </a:p>
              </p:txBody>
            </p:sp>
          </p:grpSp>
          <p:sp>
            <p:nvSpPr>
              <p:cNvPr id="30" name="Oval 11"/>
              <p:cNvSpPr>
                <a:spLocks noChangeArrowheads="1"/>
              </p:cNvSpPr>
              <p:nvPr/>
            </p:nvSpPr>
            <p:spPr bwMode="auto">
              <a:xfrm>
                <a:off x="1144" y="1440"/>
                <a:ext cx="384" cy="384"/>
              </a:xfrm>
              <a:prstGeom prst="ellipse">
                <a:avLst/>
              </a:prstGeom>
              <a:noFill/>
              <a:ln w="9525">
                <a:solidFill>
                  <a:schemeClr val="bg1"/>
                </a:solidFill>
                <a:prstDash val="dash"/>
                <a:miter lim="800000"/>
                <a:headEnd/>
                <a:tailEnd/>
              </a:ln>
              <a:effectLst/>
            </p:spPr>
            <p:txBody>
              <a:bodyPr wrap="none" anchor="ctr"/>
              <a:lstStyle/>
              <a:p>
                <a:endParaRPr lang="en-US"/>
              </a:p>
            </p:txBody>
          </p:sp>
          <p:sp>
            <p:nvSpPr>
              <p:cNvPr id="31" name="Oval 12"/>
              <p:cNvSpPr>
                <a:spLocks noChangeArrowheads="1"/>
              </p:cNvSpPr>
              <p:nvPr/>
            </p:nvSpPr>
            <p:spPr bwMode="auto">
              <a:xfrm>
                <a:off x="912" y="1824"/>
                <a:ext cx="384" cy="384"/>
              </a:xfrm>
              <a:prstGeom prst="ellipse">
                <a:avLst/>
              </a:prstGeom>
              <a:noFill/>
              <a:ln w="9525">
                <a:solidFill>
                  <a:schemeClr val="bg1"/>
                </a:solidFill>
                <a:prstDash val="dash"/>
                <a:miter lim="800000"/>
                <a:headEnd/>
                <a:tailEnd/>
              </a:ln>
              <a:effectLst/>
            </p:spPr>
            <p:txBody>
              <a:bodyPr wrap="none" anchor="ctr"/>
              <a:lstStyle/>
              <a:p>
                <a:endParaRPr lang="en-US"/>
              </a:p>
            </p:txBody>
          </p:sp>
          <p:sp>
            <p:nvSpPr>
              <p:cNvPr id="32" name="Oval 13"/>
              <p:cNvSpPr>
                <a:spLocks noChangeArrowheads="1"/>
              </p:cNvSpPr>
              <p:nvPr/>
            </p:nvSpPr>
            <p:spPr bwMode="auto">
              <a:xfrm>
                <a:off x="1392" y="1824"/>
                <a:ext cx="384" cy="384"/>
              </a:xfrm>
              <a:prstGeom prst="ellipse">
                <a:avLst/>
              </a:prstGeom>
              <a:noFill/>
              <a:ln w="9525">
                <a:solidFill>
                  <a:schemeClr val="bg1"/>
                </a:solidFill>
                <a:prstDash val="dash"/>
                <a:miter lim="800000"/>
                <a:headEnd/>
                <a:tailEnd/>
              </a:ln>
              <a:effectLst/>
            </p:spPr>
            <p:txBody>
              <a:bodyPr wrap="none" anchor="ctr"/>
              <a:lstStyle/>
              <a:p>
                <a:endParaRPr lang="en-US"/>
              </a:p>
            </p:txBody>
          </p:sp>
        </p:grpSp>
        <p:sp>
          <p:nvSpPr>
            <p:cNvPr id="26" name="Text Box 14"/>
            <p:cNvSpPr txBox="1">
              <a:spLocks noChangeArrowheads="1"/>
            </p:cNvSpPr>
            <p:nvPr/>
          </p:nvSpPr>
          <p:spPr bwMode="auto">
            <a:xfrm>
              <a:off x="3024" y="1418"/>
              <a:ext cx="567" cy="116"/>
            </a:xfrm>
            <a:prstGeom prst="rect">
              <a:avLst/>
            </a:prstGeom>
            <a:solidFill>
              <a:srgbClr val="003399"/>
            </a:solidFill>
            <a:ln w="9525">
              <a:noFill/>
              <a:miter lim="800000"/>
              <a:headEnd/>
              <a:tailEnd/>
            </a:ln>
            <a:effectLst/>
          </p:spPr>
          <p:txBody>
            <a:bodyPr wrap="none">
              <a:spAutoFit/>
            </a:bodyPr>
            <a:lstStyle/>
            <a:p>
              <a:r>
                <a:rPr lang="en-US" sz="600">
                  <a:solidFill>
                    <a:schemeClr val="bg1"/>
                  </a:solidFill>
                  <a:latin typeface="Comic Sans MS" pitchFamily="66" charset="0"/>
                </a:rPr>
                <a:t>Fabry Perot Etalon</a:t>
              </a:r>
            </a:p>
          </p:txBody>
        </p:sp>
      </p:grpSp>
      <p:sp>
        <p:nvSpPr>
          <p:cNvPr id="37" name="Rectangle 4"/>
          <p:cNvSpPr txBox="1">
            <a:spLocks noChangeArrowheads="1"/>
          </p:cNvSpPr>
          <p:nvPr/>
        </p:nvSpPr>
        <p:spPr bwMode="auto">
          <a:xfrm>
            <a:off x="228600" y="3733800"/>
            <a:ext cx="41148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0" fontAlgn="base" latinLnBrk="0" hangingPunct="0">
              <a:lnSpc>
                <a:spcPct val="85000"/>
              </a:lnSpc>
              <a:spcBef>
                <a:spcPct val="20000"/>
              </a:spcBef>
              <a:spcAft>
                <a:spcPct val="0"/>
              </a:spcAft>
              <a:buSzTx/>
              <a:buFontTx/>
              <a:buNone/>
              <a:tabLst>
                <a:tab pos="914400" algn="l"/>
              </a:tabLst>
              <a:defRPr/>
            </a:pPr>
            <a:r>
              <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rPr>
              <a:t>FEATURES:</a:t>
            </a:r>
          </a:p>
          <a:p>
            <a:pPr marL="228600" marR="0" lvl="0" indent="-228600" algn="l" defTabSz="914400" rtl="0" eaLnBrk="0" fontAlgn="base" latinLnBrk="0" hangingPunct="0">
              <a:lnSpc>
                <a:spcPct val="85000"/>
              </a:lnSpc>
              <a:spcBef>
                <a:spcPct val="20000"/>
              </a:spcBef>
              <a:spcAft>
                <a:spcPct val="0"/>
              </a:spcAft>
              <a:buSzTx/>
              <a:buFontTx/>
              <a:buChar char="•"/>
              <a:tabLst>
                <a:tab pos="914400" algn="l"/>
              </a:tabLst>
              <a:defRPr/>
            </a:pPr>
            <a:r>
              <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rPr>
              <a:t>50 mm clear</a:t>
            </a:r>
            <a:r>
              <a:rPr kumimoji="0" lang="en-US" sz="1800" i="0" u="none" strike="noStrike" kern="0" cap="none" spc="0" normalizeH="0" noProof="0" dirty="0" smtClean="0">
                <a:ln>
                  <a:noFill/>
                </a:ln>
                <a:solidFill>
                  <a:schemeClr val="tx1"/>
                </a:solidFill>
                <a:effectLst/>
                <a:uLnTx/>
                <a:uFillTx/>
                <a:latin typeface="Arial" pitchFamily="34" charset="0"/>
                <a:cs typeface="Arial" pitchFamily="34" charset="0"/>
              </a:rPr>
              <a:t> aperture plates</a:t>
            </a:r>
          </a:p>
          <a:p>
            <a:pPr marL="228600" marR="0" lvl="0" indent="-228600" algn="l" defTabSz="914400" rtl="0" eaLnBrk="0" fontAlgn="base" latinLnBrk="0" hangingPunct="0">
              <a:lnSpc>
                <a:spcPct val="85000"/>
              </a:lnSpc>
              <a:spcBef>
                <a:spcPct val="20000"/>
              </a:spcBef>
              <a:spcAft>
                <a:spcPct val="0"/>
              </a:spcAft>
              <a:buSzTx/>
              <a:buFontTx/>
              <a:buChar char="•"/>
              <a:tabLst>
                <a:tab pos="914400" algn="l"/>
              </a:tabLst>
              <a:defRPr/>
            </a:pPr>
            <a:r>
              <a:rPr lang="en-US" kern="0" dirty="0" smtClean="0">
                <a:latin typeface="Arial" pitchFamily="34" charset="0"/>
                <a:cs typeface="Arial" pitchFamily="34" charset="0"/>
              </a:rPr>
              <a:t>Three 20 mm diameter sub-apertures defined by step coatings</a:t>
            </a:r>
            <a:endPar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endParaRPr>
          </a:p>
          <a:p>
            <a:pPr marL="228600" marR="0" lvl="0" indent="-228600" algn="l" defTabSz="914400" rtl="0" eaLnBrk="0" fontAlgn="base" latinLnBrk="0" hangingPunct="0">
              <a:lnSpc>
                <a:spcPct val="85000"/>
              </a:lnSpc>
              <a:spcBef>
                <a:spcPct val="20000"/>
              </a:spcBef>
              <a:spcAft>
                <a:spcPct val="0"/>
              </a:spcAft>
              <a:buSzTx/>
              <a:buFontTx/>
              <a:buChar char="•"/>
              <a:tabLst>
                <a:tab pos="914400" algn="l"/>
              </a:tabLst>
              <a:defRPr/>
            </a:pPr>
            <a:r>
              <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rPr>
              <a:t>9 mm gap </a:t>
            </a:r>
          </a:p>
          <a:p>
            <a:pPr marL="228600" marR="0" lvl="0" indent="-228600" algn="l" defTabSz="914400" rtl="0" eaLnBrk="0" fontAlgn="base" latinLnBrk="0" hangingPunct="0">
              <a:lnSpc>
                <a:spcPct val="85000"/>
              </a:lnSpc>
              <a:spcBef>
                <a:spcPct val="20000"/>
              </a:spcBef>
              <a:spcAft>
                <a:spcPct val="0"/>
              </a:spcAft>
              <a:buSzTx/>
              <a:buFontTx/>
              <a:buChar char="•"/>
              <a:tabLst>
                <a:tab pos="914400" algn="l"/>
              </a:tabLst>
              <a:defRPr/>
            </a:pPr>
            <a:r>
              <a:rPr lang="en-US" kern="0" dirty="0" smtClean="0">
                <a:latin typeface="Arial" pitchFamily="34" charset="0"/>
                <a:cs typeface="Arial" pitchFamily="34" charset="0"/>
              </a:rPr>
              <a:t>16.6 GHz FSR</a:t>
            </a:r>
          </a:p>
          <a:p>
            <a:pPr marL="228600" marR="0" lvl="0" indent="-228600" algn="l" defTabSz="914400" rtl="0" eaLnBrk="0" fontAlgn="base" latinLnBrk="0" hangingPunct="0">
              <a:lnSpc>
                <a:spcPct val="85000"/>
              </a:lnSpc>
              <a:spcBef>
                <a:spcPct val="20000"/>
              </a:spcBef>
              <a:spcAft>
                <a:spcPct val="0"/>
              </a:spcAft>
              <a:buSzTx/>
              <a:buFontTx/>
              <a:buChar char="•"/>
              <a:tabLst>
                <a:tab pos="914400" algn="l"/>
              </a:tabLst>
              <a:defRPr/>
            </a:pPr>
            <a:r>
              <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rPr>
              <a:t>Plate reflectivity</a:t>
            </a:r>
            <a:r>
              <a:rPr kumimoji="0" lang="en-US" sz="1800" i="0" u="none" strike="noStrike" kern="0" cap="none" spc="0" normalizeH="0" noProof="0" dirty="0" smtClean="0">
                <a:ln>
                  <a:noFill/>
                </a:ln>
                <a:solidFill>
                  <a:schemeClr val="tx1"/>
                </a:solidFill>
                <a:effectLst/>
                <a:uLnTx/>
                <a:uFillTx/>
                <a:latin typeface="Arial" pitchFamily="34" charset="0"/>
                <a:cs typeface="Arial" pitchFamily="34" charset="0"/>
              </a:rPr>
              <a:t> = 0.75</a:t>
            </a:r>
          </a:p>
          <a:p>
            <a:pPr marL="228600" marR="0" lvl="0" indent="-228600" algn="l" defTabSz="914400" rtl="0" eaLnBrk="0" fontAlgn="base" latinLnBrk="0" hangingPunct="0">
              <a:lnSpc>
                <a:spcPct val="85000"/>
              </a:lnSpc>
              <a:spcBef>
                <a:spcPct val="20000"/>
              </a:spcBef>
              <a:spcAft>
                <a:spcPct val="0"/>
              </a:spcAft>
              <a:buSzTx/>
              <a:buFontTx/>
              <a:buChar char="•"/>
              <a:tabLst>
                <a:tab pos="914400" algn="l"/>
              </a:tabLst>
              <a:defRPr/>
            </a:pPr>
            <a:endParaRPr kumimoji="0" lang="en-US" sz="180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39" name="Picture 38" descr="MultiFPUnityNormFit_20091001_131333.png"/>
          <p:cNvPicPr>
            <a:picLocks noChangeAspect="1"/>
          </p:cNvPicPr>
          <p:nvPr/>
        </p:nvPicPr>
        <p:blipFill>
          <a:blip r:embed="rId5" cstate="print"/>
          <a:srcRect l="8330" t="2778" r="47919" b="50000"/>
          <a:stretch>
            <a:fillRect/>
          </a:stretch>
        </p:blipFill>
        <p:spPr>
          <a:xfrm>
            <a:off x="6781800" y="1110343"/>
            <a:ext cx="2111188" cy="1709057"/>
          </a:xfrm>
          <a:prstGeom prst="rect">
            <a:avLst/>
          </a:prstGeom>
        </p:spPr>
      </p:pic>
      <p:cxnSp>
        <p:nvCxnSpPr>
          <p:cNvPr id="40" name="Straight Arrow Connector 39"/>
          <p:cNvCxnSpPr/>
          <p:nvPr/>
        </p:nvCxnSpPr>
        <p:spPr bwMode="auto">
          <a:xfrm flipV="1">
            <a:off x="5638800" y="2057400"/>
            <a:ext cx="1752600" cy="76200"/>
          </a:xfrm>
          <a:prstGeom prst="straightConnector1">
            <a:avLst/>
          </a:prstGeom>
          <a:solidFill>
            <a:schemeClr val="accent1"/>
          </a:solidFill>
          <a:ln w="9525" cap="flat" cmpd="sng" algn="ctr">
            <a:solidFill>
              <a:srgbClr val="CC0066"/>
            </a:solidFill>
            <a:prstDash val="solid"/>
            <a:round/>
            <a:headEnd type="none" w="med" len="med"/>
            <a:tailEnd type="arrow"/>
          </a:ln>
          <a:effectLst/>
        </p:spPr>
      </p:cxnSp>
      <p:cxnSp>
        <p:nvCxnSpPr>
          <p:cNvPr id="41" name="Straight Arrow Connector 40"/>
          <p:cNvCxnSpPr/>
          <p:nvPr/>
        </p:nvCxnSpPr>
        <p:spPr bwMode="auto">
          <a:xfrm flipV="1">
            <a:off x="6019800" y="2133600"/>
            <a:ext cx="2057400" cy="76200"/>
          </a:xfrm>
          <a:prstGeom prst="straightConnector1">
            <a:avLst/>
          </a:prstGeom>
          <a:solidFill>
            <a:schemeClr val="accent1"/>
          </a:solidFill>
          <a:ln w="9525" cap="flat" cmpd="sng" algn="ctr">
            <a:solidFill>
              <a:schemeClr val="accent6"/>
            </a:solidFill>
            <a:prstDash val="solid"/>
            <a:round/>
            <a:headEnd type="none" w="med" len="med"/>
            <a:tailEnd type="arrow"/>
          </a:ln>
          <a:effectLst/>
        </p:spPr>
      </p:cxnSp>
      <p:cxnSp>
        <p:nvCxnSpPr>
          <p:cNvPr id="43" name="Straight Arrow Connector 42"/>
          <p:cNvCxnSpPr/>
          <p:nvPr/>
        </p:nvCxnSpPr>
        <p:spPr bwMode="auto">
          <a:xfrm flipV="1">
            <a:off x="5791200" y="1828800"/>
            <a:ext cx="1905000" cy="76200"/>
          </a:xfrm>
          <a:prstGeom prst="straightConnector1">
            <a:avLst/>
          </a:prstGeom>
          <a:solidFill>
            <a:schemeClr val="accent1"/>
          </a:solidFill>
          <a:ln w="9525" cap="flat" cmpd="sng" algn="ctr">
            <a:solidFill>
              <a:srgbClr val="996633"/>
            </a:solidFill>
            <a:prstDash val="solid"/>
            <a:round/>
            <a:headEnd type="none" w="med" len="med"/>
            <a:tailEnd type="arrow"/>
          </a:ln>
          <a:effectLst/>
        </p:spPr>
      </p:cxnSp>
      <p:sp>
        <p:nvSpPr>
          <p:cNvPr id="54" name="TextBox 53"/>
          <p:cNvSpPr txBox="1"/>
          <p:nvPr/>
        </p:nvSpPr>
        <p:spPr>
          <a:xfrm>
            <a:off x="6934200" y="1295400"/>
            <a:ext cx="627095" cy="276999"/>
          </a:xfrm>
          <a:prstGeom prst="rect">
            <a:avLst/>
          </a:prstGeom>
          <a:noFill/>
        </p:spPr>
        <p:txBody>
          <a:bodyPr wrap="none" rtlCol="0">
            <a:spAutoFit/>
          </a:bodyPr>
          <a:lstStyle/>
          <a:p>
            <a:r>
              <a:rPr lang="en-US" sz="1200" dirty="0" smtClean="0"/>
              <a:t>Edge2</a:t>
            </a:r>
            <a:endParaRPr lang="en-US" sz="1200" dirty="0"/>
          </a:p>
        </p:txBody>
      </p:sp>
      <p:sp>
        <p:nvSpPr>
          <p:cNvPr id="55" name="TextBox 54"/>
          <p:cNvSpPr txBox="1"/>
          <p:nvPr/>
        </p:nvSpPr>
        <p:spPr>
          <a:xfrm>
            <a:off x="8229600" y="1295400"/>
            <a:ext cx="627095" cy="276999"/>
          </a:xfrm>
          <a:prstGeom prst="rect">
            <a:avLst/>
          </a:prstGeom>
          <a:noFill/>
        </p:spPr>
        <p:txBody>
          <a:bodyPr wrap="none" rtlCol="0">
            <a:spAutoFit/>
          </a:bodyPr>
          <a:lstStyle/>
          <a:p>
            <a:r>
              <a:rPr lang="en-US" sz="1200" dirty="0" smtClean="0"/>
              <a:t>Edge1</a:t>
            </a:r>
            <a:endParaRPr lang="en-US" sz="1200" dirty="0"/>
          </a:p>
        </p:txBody>
      </p:sp>
      <p:sp>
        <p:nvSpPr>
          <p:cNvPr id="56" name="TextBox 55"/>
          <p:cNvSpPr txBox="1"/>
          <p:nvPr/>
        </p:nvSpPr>
        <p:spPr>
          <a:xfrm>
            <a:off x="7543800" y="1143000"/>
            <a:ext cx="508473" cy="276999"/>
          </a:xfrm>
          <a:prstGeom prst="rect">
            <a:avLst/>
          </a:prstGeom>
          <a:noFill/>
        </p:spPr>
        <p:txBody>
          <a:bodyPr wrap="none" rtlCol="0">
            <a:spAutoFit/>
          </a:bodyPr>
          <a:lstStyle/>
          <a:p>
            <a:r>
              <a:rPr lang="en-US" sz="1200" dirty="0" smtClean="0"/>
              <a:t>Lock</a:t>
            </a:r>
            <a:endParaRPr lang="en-US" sz="1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1371600" y="228600"/>
            <a:ext cx="6553200" cy="609600"/>
          </a:xfrm>
          <a:noFill/>
          <a:ln>
            <a:miter lim="800000"/>
            <a:headEnd/>
            <a:tailEnd/>
          </a:ln>
        </p:spPr>
        <p:txBody>
          <a:bodyPr vert="horz" wrap="square" lIns="91440" tIns="45720" rIns="91440" bIns="45720" numCol="1" anchor="t" anchorCtr="0" compatLnSpc="1">
            <a:prstTxWarp prst="textNoShape">
              <a:avLst/>
            </a:prstTxWarp>
          </a:bodyPr>
          <a:lstStyle/>
          <a:p>
            <a:r>
              <a:rPr lang="en-US" sz="3200" b="0" dirty="0" err="1">
                <a:solidFill>
                  <a:schemeClr val="accent2"/>
                </a:solidFill>
                <a:latin typeface="Arial" pitchFamily="34" charset="0"/>
                <a:cs typeface="Arial" pitchFamily="34" charset="0"/>
              </a:rPr>
              <a:t>TWiLiTE</a:t>
            </a:r>
            <a:r>
              <a:rPr lang="en-US" sz="3200" b="0" dirty="0">
                <a:solidFill>
                  <a:schemeClr val="accent2"/>
                </a:solidFill>
                <a:latin typeface="Arial" pitchFamily="34" charset="0"/>
                <a:cs typeface="Arial" pitchFamily="34" charset="0"/>
              </a:rPr>
              <a:t> </a:t>
            </a:r>
            <a:r>
              <a:rPr lang="en-US" sz="3200" b="0" dirty="0" smtClean="0">
                <a:solidFill>
                  <a:schemeClr val="accent2"/>
                </a:solidFill>
                <a:latin typeface="Arial" pitchFamily="34" charset="0"/>
                <a:cs typeface="Arial" pitchFamily="34" charset="0"/>
              </a:rPr>
              <a:t>Holographic </a:t>
            </a:r>
            <a:r>
              <a:rPr lang="en-US" sz="3200" b="0" dirty="0">
                <a:solidFill>
                  <a:schemeClr val="accent2"/>
                </a:solidFill>
                <a:latin typeface="Arial" pitchFamily="34" charset="0"/>
                <a:cs typeface="Arial" pitchFamily="34" charset="0"/>
              </a:rPr>
              <a:t>Telescope</a:t>
            </a:r>
          </a:p>
        </p:txBody>
      </p:sp>
      <p:sp>
        <p:nvSpPr>
          <p:cNvPr id="279556" name="Rectangle 4"/>
          <p:cNvSpPr>
            <a:spLocks noGrp="1" noChangeArrowheads="1"/>
          </p:cNvSpPr>
          <p:nvPr>
            <p:ph type="body" sz="half" idx="1"/>
          </p:nvPr>
        </p:nvSpPr>
        <p:spPr bwMode="auto">
          <a:xfrm>
            <a:off x="304800" y="1371600"/>
            <a:ext cx="4114800" cy="1981200"/>
          </a:xfrm>
          <a:noFill/>
          <a:ln>
            <a:miter lim="800000"/>
            <a:headEnd/>
            <a:tailEnd/>
          </a:ln>
        </p:spPr>
        <p:txBody>
          <a:bodyPr vert="horz" wrap="square" lIns="91440" tIns="45720" rIns="91440" bIns="45720" numCol="1" anchor="t" anchorCtr="0" compatLnSpc="1">
            <a:prstTxWarp prst="textNoShape">
              <a:avLst/>
            </a:prstTxWarp>
          </a:bodyPr>
          <a:lstStyle/>
          <a:p>
            <a:pPr>
              <a:buClrTx/>
              <a:buFontTx/>
              <a:buNone/>
            </a:pPr>
            <a:r>
              <a:rPr lang="en-US" sz="1800" b="0" dirty="0" smtClean="0">
                <a:latin typeface="Arial" pitchFamily="34" charset="0"/>
                <a:cs typeface="Arial" pitchFamily="34" charset="0"/>
              </a:rPr>
              <a:t>FUNCTIONS:</a:t>
            </a:r>
            <a:endParaRPr lang="en-US" sz="1800" b="0" dirty="0">
              <a:latin typeface="Arial" pitchFamily="34" charset="0"/>
              <a:cs typeface="Arial" pitchFamily="34" charset="0"/>
            </a:endParaRPr>
          </a:p>
          <a:p>
            <a:pPr>
              <a:buClrTx/>
            </a:pPr>
            <a:r>
              <a:rPr lang="en-US" sz="1800" b="0" dirty="0" smtClean="0">
                <a:latin typeface="Arial" pitchFamily="34" charset="0"/>
                <a:cs typeface="Arial" pitchFamily="34" charset="0"/>
              </a:rPr>
              <a:t>Transmits laser pulses co-aligned with telescope optical axis</a:t>
            </a:r>
          </a:p>
          <a:p>
            <a:pPr>
              <a:buClrTx/>
            </a:pPr>
            <a:r>
              <a:rPr lang="en-US" sz="1800" b="0" dirty="0" smtClean="0">
                <a:latin typeface="Arial" pitchFamily="34" charset="0"/>
                <a:cs typeface="Arial" pitchFamily="34" charset="0"/>
              </a:rPr>
              <a:t>Collect laser backscattered light and focus into multimode fiber.</a:t>
            </a:r>
            <a:endParaRPr lang="en-US" sz="1800" b="0" dirty="0">
              <a:latin typeface="Arial" pitchFamily="34" charset="0"/>
              <a:cs typeface="Arial" pitchFamily="34" charset="0"/>
            </a:endParaRPr>
          </a:p>
          <a:p>
            <a:pPr>
              <a:buClrTx/>
            </a:pPr>
            <a:r>
              <a:rPr lang="en-US" sz="1800" b="0" dirty="0" smtClean="0">
                <a:latin typeface="Arial" pitchFamily="34" charset="0"/>
                <a:cs typeface="Arial" pitchFamily="34" charset="0"/>
              </a:rPr>
              <a:t>Rotating HOE to scan </a:t>
            </a:r>
            <a:r>
              <a:rPr lang="en-US" sz="1800" b="0" dirty="0">
                <a:latin typeface="Arial" pitchFamily="34" charset="0"/>
                <a:cs typeface="Arial" pitchFamily="34" charset="0"/>
              </a:rPr>
              <a:t>laser and </a:t>
            </a:r>
            <a:r>
              <a:rPr lang="en-US" sz="1800" b="0" dirty="0" smtClean="0">
                <a:latin typeface="Arial" pitchFamily="34" charset="0"/>
                <a:cs typeface="Arial" pitchFamily="34" charset="0"/>
              </a:rPr>
              <a:t>FOV in azimuth</a:t>
            </a:r>
            <a:endParaRPr lang="en-US" sz="1800" b="0" dirty="0">
              <a:latin typeface="Arial" pitchFamily="34" charset="0"/>
              <a:cs typeface="Arial" pitchFamily="34" charset="0"/>
            </a:endParaRPr>
          </a:p>
          <a:p>
            <a:pPr>
              <a:buClrTx/>
            </a:pPr>
            <a:r>
              <a:rPr lang="en-US" sz="1800" b="0" dirty="0">
                <a:latin typeface="Arial" pitchFamily="34" charset="0"/>
                <a:cs typeface="Arial" pitchFamily="34" charset="0"/>
              </a:rPr>
              <a:t>Provide </a:t>
            </a:r>
            <a:r>
              <a:rPr lang="en-US" sz="1800" b="0" dirty="0" smtClean="0">
                <a:latin typeface="Arial" pitchFamily="34" charset="0"/>
                <a:cs typeface="Arial" pitchFamily="34" charset="0"/>
              </a:rPr>
              <a:t>precise pointing </a:t>
            </a:r>
            <a:r>
              <a:rPr lang="en-US" sz="1800" b="0" dirty="0">
                <a:latin typeface="Arial" pitchFamily="34" charset="0"/>
                <a:cs typeface="Arial" pitchFamily="34" charset="0"/>
              </a:rPr>
              <a:t>knowledge to </a:t>
            </a:r>
            <a:r>
              <a:rPr lang="en-US" sz="1800" b="0" dirty="0" smtClean="0">
                <a:latin typeface="Arial" pitchFamily="34" charset="0"/>
                <a:cs typeface="Arial" pitchFamily="34" charset="0"/>
              </a:rPr>
              <a:t>C&amp;DH system</a:t>
            </a:r>
            <a:endParaRPr lang="en-US" sz="1800" b="0" dirty="0">
              <a:latin typeface="Arial" pitchFamily="34" charset="0"/>
              <a:cs typeface="Arial" pitchFamily="34" charset="0"/>
            </a:endParaRPr>
          </a:p>
          <a:p>
            <a:pPr>
              <a:buClrTx/>
              <a:buNone/>
            </a:pPr>
            <a:endParaRPr lang="en-US" sz="1800" b="0" dirty="0">
              <a:latin typeface="Arial" pitchFamily="34" charset="0"/>
              <a:cs typeface="Arial" pitchFamily="34" charset="0"/>
            </a:endParaRPr>
          </a:p>
        </p:txBody>
      </p:sp>
      <p:pic>
        <p:nvPicPr>
          <p:cNvPr id="279558" name="Picture 6" descr="100_0493"/>
          <p:cNvPicPr>
            <a:picLocks noChangeAspect="1" noChangeArrowheads="1"/>
          </p:cNvPicPr>
          <p:nvPr/>
        </p:nvPicPr>
        <p:blipFill>
          <a:blip r:embed="rId3" cstate="print"/>
          <a:srcRect r="19155" b="-2131"/>
          <a:stretch>
            <a:fillRect/>
          </a:stretch>
        </p:blipFill>
        <p:spPr bwMode="auto">
          <a:xfrm rot="5400000" flipV="1">
            <a:off x="5843658" y="1014342"/>
            <a:ext cx="2224927" cy="1872643"/>
          </a:xfrm>
          <a:prstGeom prst="rect">
            <a:avLst/>
          </a:prstGeom>
          <a:noFill/>
        </p:spPr>
      </p:pic>
      <p:cxnSp>
        <p:nvCxnSpPr>
          <p:cNvPr id="7" name="Straight Connector 6"/>
          <p:cNvCxnSpPr/>
          <p:nvPr/>
        </p:nvCxnSpPr>
        <p:spPr bwMode="auto">
          <a:xfrm rot="5400000">
            <a:off x="1981200" y="4038600"/>
            <a:ext cx="5029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04800" y="3886200"/>
            <a:ext cx="8763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Rectangle 4"/>
          <p:cNvSpPr txBox="1">
            <a:spLocks noChangeArrowheads="1"/>
          </p:cNvSpPr>
          <p:nvPr/>
        </p:nvSpPr>
        <p:spPr bwMode="auto">
          <a:xfrm>
            <a:off x="381000" y="3962400"/>
            <a:ext cx="38100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0" fontAlgn="base" latinLnBrk="0" hangingPunct="0">
              <a:lnSpc>
                <a:spcPct val="85000"/>
              </a:lnSpc>
              <a:spcBef>
                <a:spcPct val="20000"/>
              </a:spcBef>
              <a:spcAft>
                <a:spcPct val="0"/>
              </a:spcAft>
              <a:buSzTx/>
              <a:buFontTx/>
              <a:buNone/>
              <a:tabLst>
                <a:tab pos="914400" algn="l"/>
              </a:tabLst>
              <a:defRPr/>
            </a:pPr>
            <a:r>
              <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rPr>
              <a:t>FEATURES:</a:t>
            </a:r>
          </a:p>
          <a:p>
            <a:pPr marL="228600" marR="0" lvl="0" indent="-228600" algn="l" defTabSz="914400" rtl="0" eaLnBrk="0" fontAlgn="base" latinLnBrk="0" hangingPunct="0">
              <a:lnSpc>
                <a:spcPct val="85000"/>
              </a:lnSpc>
              <a:spcBef>
                <a:spcPct val="20000"/>
              </a:spcBef>
              <a:spcAft>
                <a:spcPct val="0"/>
              </a:spcAft>
              <a:buSzTx/>
              <a:buFontTx/>
              <a:buChar char="•"/>
              <a:tabLst>
                <a:tab pos="914400" algn="l"/>
              </a:tabLst>
              <a:defRPr/>
            </a:pPr>
            <a:r>
              <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rPr>
              <a:t>Primary Optic: Rotating 40-cm diameter HOE, 1-m focal length</a:t>
            </a:r>
          </a:p>
          <a:p>
            <a:pPr marL="228600" marR="0" lvl="0" indent="-228600" algn="l" defTabSz="914400" rtl="0" eaLnBrk="0" fontAlgn="base" latinLnBrk="0" hangingPunct="0">
              <a:lnSpc>
                <a:spcPct val="85000"/>
              </a:lnSpc>
              <a:spcBef>
                <a:spcPct val="20000"/>
              </a:spcBef>
              <a:spcAft>
                <a:spcPct val="0"/>
              </a:spcAft>
              <a:buSzTx/>
              <a:buFontTx/>
              <a:buChar char="•"/>
              <a:tabLst>
                <a:tab pos="914400" algn="l"/>
              </a:tabLst>
              <a:defRPr/>
            </a:pPr>
            <a:r>
              <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rPr>
              <a:t>45-deg off-nadir FOV</a:t>
            </a:r>
          </a:p>
          <a:p>
            <a:pPr marL="228600" marR="0" lvl="0" indent="-228600" algn="l" defTabSz="914400" rtl="0" eaLnBrk="0" fontAlgn="base" latinLnBrk="0" hangingPunct="0">
              <a:lnSpc>
                <a:spcPct val="85000"/>
              </a:lnSpc>
              <a:spcBef>
                <a:spcPct val="20000"/>
              </a:spcBef>
              <a:spcAft>
                <a:spcPct val="0"/>
              </a:spcAft>
              <a:buSzTx/>
              <a:buFontTx/>
              <a:buChar char="•"/>
              <a:tabLst>
                <a:tab pos="914400" algn="l"/>
              </a:tabLst>
              <a:defRPr/>
            </a:pPr>
            <a:r>
              <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rPr>
              <a:t>Compact, folded optical path</a:t>
            </a:r>
          </a:p>
          <a:p>
            <a:pPr marL="228600" marR="0" lvl="0" indent="-228600" algn="l" defTabSz="914400" rtl="0" eaLnBrk="0" fontAlgn="base" latinLnBrk="0" hangingPunct="0">
              <a:lnSpc>
                <a:spcPct val="85000"/>
              </a:lnSpc>
              <a:spcBef>
                <a:spcPct val="20000"/>
              </a:spcBef>
              <a:spcAft>
                <a:spcPct val="0"/>
              </a:spcAft>
              <a:buSzTx/>
              <a:buFontTx/>
              <a:buChar char="•"/>
              <a:tabLst>
                <a:tab pos="914400" algn="l"/>
              </a:tabLst>
              <a:defRPr/>
            </a:pPr>
            <a:r>
              <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rPr>
              <a:t>Coaxial laser transmission</a:t>
            </a:r>
          </a:p>
          <a:p>
            <a:pPr marL="228600" marR="0" lvl="0" indent="-228600" algn="l" defTabSz="914400" rtl="0" eaLnBrk="0" fontAlgn="base" latinLnBrk="0" hangingPunct="0">
              <a:lnSpc>
                <a:spcPct val="85000"/>
              </a:lnSpc>
              <a:spcBef>
                <a:spcPct val="20000"/>
              </a:spcBef>
              <a:spcAft>
                <a:spcPct val="0"/>
              </a:spcAft>
              <a:buSzTx/>
              <a:buFontTx/>
              <a:buChar char="•"/>
              <a:tabLst>
                <a:tab pos="914400" algn="l"/>
              </a:tabLst>
              <a:defRPr/>
            </a:pPr>
            <a:r>
              <a:rPr kumimoji="0" lang="en-US" sz="1800" i="0" u="none" strike="noStrike" kern="0" cap="none" spc="0" normalizeH="0" baseline="0" noProof="0" dirty="0" smtClean="0">
                <a:ln>
                  <a:noFill/>
                </a:ln>
                <a:solidFill>
                  <a:schemeClr val="tx1"/>
                </a:solidFill>
                <a:effectLst/>
                <a:uLnTx/>
                <a:uFillTx/>
                <a:latin typeface="Arial" pitchFamily="34" charset="0"/>
                <a:cs typeface="Arial" pitchFamily="34" charset="0"/>
              </a:rPr>
              <a:t>Active laser bore-sight and alignment system</a:t>
            </a:r>
          </a:p>
          <a:p>
            <a:pPr marL="228600" marR="0" lvl="0" indent="-228600" algn="l" defTabSz="914400" rtl="0" eaLnBrk="0" fontAlgn="base" latinLnBrk="0" hangingPunct="0">
              <a:lnSpc>
                <a:spcPct val="85000"/>
              </a:lnSpc>
              <a:spcBef>
                <a:spcPct val="20000"/>
              </a:spcBef>
              <a:spcAft>
                <a:spcPct val="0"/>
              </a:spcAft>
              <a:buSzTx/>
              <a:buFontTx/>
              <a:buNone/>
              <a:tabLst>
                <a:tab pos="914400" algn="l"/>
              </a:tabLst>
              <a:defRPr/>
            </a:pPr>
            <a:endParaRPr kumimoji="0" lang="en-US" sz="180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15" name="TextBox 14"/>
          <p:cNvSpPr txBox="1"/>
          <p:nvPr/>
        </p:nvSpPr>
        <p:spPr>
          <a:xfrm>
            <a:off x="4572000" y="3886200"/>
            <a:ext cx="1189172" cy="369332"/>
          </a:xfrm>
          <a:prstGeom prst="rect">
            <a:avLst/>
          </a:prstGeom>
          <a:noFill/>
        </p:spPr>
        <p:txBody>
          <a:bodyPr wrap="none" rtlCol="0">
            <a:spAutoFit/>
          </a:bodyPr>
          <a:lstStyle/>
          <a:p>
            <a:r>
              <a:rPr lang="en-US" dirty="0" smtClean="0"/>
              <a:t>STATUS :</a:t>
            </a:r>
            <a:endParaRPr lang="en-US" dirty="0"/>
          </a:p>
        </p:txBody>
      </p:sp>
      <p:grpSp>
        <p:nvGrpSpPr>
          <p:cNvPr id="2" name="Group 22"/>
          <p:cNvGrpSpPr/>
          <p:nvPr/>
        </p:nvGrpSpPr>
        <p:grpSpPr>
          <a:xfrm>
            <a:off x="4572000" y="4191000"/>
            <a:ext cx="3352800" cy="1066800"/>
            <a:chOff x="4572000" y="4419600"/>
            <a:chExt cx="3352800" cy="1066800"/>
          </a:xfrm>
        </p:grpSpPr>
        <p:grpSp>
          <p:nvGrpSpPr>
            <p:cNvPr id="3" name="Group 9"/>
            <p:cNvGrpSpPr/>
            <p:nvPr/>
          </p:nvGrpSpPr>
          <p:grpSpPr>
            <a:xfrm>
              <a:off x="4572000" y="4419600"/>
              <a:ext cx="2895600" cy="1066800"/>
              <a:chOff x="4648200" y="4267200"/>
              <a:chExt cx="2895600" cy="1066800"/>
            </a:xfrm>
          </p:grpSpPr>
          <p:sp>
            <p:nvSpPr>
              <p:cNvPr id="11" name="Rectangle 10"/>
              <p:cNvSpPr/>
              <p:nvPr/>
            </p:nvSpPr>
            <p:spPr bwMode="auto">
              <a:xfrm>
                <a:off x="4648200" y="4267200"/>
                <a:ext cx="2895600" cy="10668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effectLst/>
                    <a:latin typeface="Book Antiqua" pitchFamily="18" charset="0"/>
                  </a:rPr>
                  <a:t>Subsystem tested in lab</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Book Antiqua" pitchFamily="18" charset="0"/>
                  </a:rPr>
                  <a:t>Integrated in </a:t>
                </a:r>
                <a:r>
                  <a:rPr lang="en-US" sz="1600" dirty="0" err="1" smtClean="0">
                    <a:latin typeface="Book Antiqua" pitchFamily="18" charset="0"/>
                  </a:rPr>
                  <a:t>TWiLiTE</a:t>
                </a:r>
                <a:r>
                  <a:rPr lang="en-US" sz="1600" dirty="0" smtClean="0">
                    <a:latin typeface="Book Antiqua" pitchFamily="18" charset="0"/>
                  </a:rPr>
                  <a:t> system</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Book Antiqua" pitchFamily="18" charset="0"/>
                  </a:rPr>
                  <a:t>System level demo on ground</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Book Antiqua" pitchFamily="18" charset="0"/>
                  </a:rPr>
                  <a:t>Flight demo in ER-2 (AITT)</a:t>
                </a:r>
                <a:endParaRPr kumimoji="0" lang="en-US" sz="1600" b="0" i="0" u="none" strike="noStrike" cap="none" normalizeH="0" baseline="0" dirty="0" smtClean="0">
                  <a:ln>
                    <a:noFill/>
                  </a:ln>
                  <a:effectLst/>
                  <a:latin typeface="Book Antiqua" pitchFamily="18" charset="0"/>
                </a:endParaRPr>
              </a:p>
            </p:txBody>
          </p:sp>
          <p:cxnSp>
            <p:nvCxnSpPr>
              <p:cNvPr id="12" name="Straight Connector 11"/>
              <p:cNvCxnSpPr/>
              <p:nvPr/>
            </p:nvCxnSpPr>
            <p:spPr bwMode="auto">
              <a:xfrm>
                <a:off x="4648200" y="4572000"/>
                <a:ext cx="2895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a:endCxn id="11" idx="3"/>
              </p:cNvCxnSpPr>
              <p:nvPr/>
            </p:nvCxnSpPr>
            <p:spPr bwMode="auto">
              <a:xfrm>
                <a:off x="4648200" y="4800600"/>
                <a:ext cx="2895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4648200" y="5029200"/>
                <a:ext cx="2895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6" name="Rectangle 15"/>
            <p:cNvSpPr/>
            <p:nvPr/>
          </p:nvSpPr>
          <p:spPr bwMode="auto">
            <a:xfrm>
              <a:off x="7467600" y="4419600"/>
              <a:ext cx="45720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Book Antiqua" pitchFamily="18" charset="0"/>
              </a:endParaRPr>
            </a:p>
          </p:txBody>
        </p:sp>
        <p:sp>
          <p:nvSpPr>
            <p:cNvPr id="17" name="Rectangle 16"/>
            <p:cNvSpPr/>
            <p:nvPr/>
          </p:nvSpPr>
          <p:spPr bwMode="auto">
            <a:xfrm>
              <a:off x="7467600" y="4724400"/>
              <a:ext cx="4572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Book Antiqua" pitchFamily="18" charset="0"/>
              </a:endParaRPr>
            </a:p>
          </p:txBody>
        </p:sp>
        <p:sp>
          <p:nvSpPr>
            <p:cNvPr id="18" name="Rectangle 17"/>
            <p:cNvSpPr/>
            <p:nvPr/>
          </p:nvSpPr>
          <p:spPr bwMode="auto">
            <a:xfrm>
              <a:off x="7467600" y="4953000"/>
              <a:ext cx="457200" cy="2286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Book Antiqua" pitchFamily="18" charset="0"/>
              </a:endParaRPr>
            </a:p>
          </p:txBody>
        </p:sp>
        <p:sp>
          <p:nvSpPr>
            <p:cNvPr id="19" name="Rectangle 18"/>
            <p:cNvSpPr/>
            <p:nvPr/>
          </p:nvSpPr>
          <p:spPr bwMode="auto">
            <a:xfrm>
              <a:off x="7467600" y="5181600"/>
              <a:ext cx="457200" cy="304800"/>
            </a:xfrm>
            <a:prstGeom prst="rect">
              <a:avLst/>
            </a:prstGeom>
            <a:solidFill>
              <a:srgbClr val="FFFF00"/>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ndParaRPr>
            </a:p>
          </p:txBody>
        </p:sp>
      </p:grpSp>
      <p:sp>
        <p:nvSpPr>
          <p:cNvPr id="20" name="TextBox 19"/>
          <p:cNvSpPr txBox="1"/>
          <p:nvPr/>
        </p:nvSpPr>
        <p:spPr>
          <a:xfrm>
            <a:off x="4572000" y="5257800"/>
            <a:ext cx="4572000" cy="1200329"/>
          </a:xfrm>
          <a:prstGeom prst="rect">
            <a:avLst/>
          </a:prstGeom>
          <a:noFill/>
        </p:spPr>
        <p:txBody>
          <a:bodyPr wrap="square" rtlCol="0">
            <a:spAutoFit/>
          </a:bodyPr>
          <a:lstStyle/>
          <a:p>
            <a:r>
              <a:rPr lang="en-US" sz="1600" dirty="0" smtClean="0"/>
              <a:t>Remaining issues:</a:t>
            </a:r>
          </a:p>
          <a:p>
            <a:pPr marL="342900" indent="-342900">
              <a:buAutoNum type="arabicParenR"/>
            </a:pPr>
            <a:r>
              <a:rPr lang="en-US" sz="1400" dirty="0" smtClean="0"/>
              <a:t>Azimuth step stare scanning</a:t>
            </a:r>
          </a:p>
          <a:p>
            <a:pPr marL="342900" indent="-342900">
              <a:buAutoNum type="arabicParenR"/>
            </a:pPr>
            <a:r>
              <a:rPr lang="en-US" sz="1400" dirty="0" smtClean="0"/>
              <a:t>Auto-alignment </a:t>
            </a:r>
            <a:r>
              <a:rPr lang="en-US" sz="1400" dirty="0" err="1" smtClean="0"/>
              <a:t>boresight</a:t>
            </a:r>
            <a:r>
              <a:rPr lang="en-US" sz="1400" dirty="0" smtClean="0"/>
              <a:t> maintenance (software)</a:t>
            </a:r>
          </a:p>
          <a:p>
            <a:pPr marL="342900" indent="-342900">
              <a:buAutoNum type="arabicParenR"/>
            </a:pPr>
            <a:r>
              <a:rPr lang="en-US" sz="1400" dirty="0" smtClean="0"/>
              <a:t>Transmission down by 2-3x (thermal effects: HOE </a:t>
            </a:r>
          </a:p>
          <a:p>
            <a:pPr marL="342900" indent="-342900"/>
            <a:r>
              <a:rPr lang="en-US" sz="1400" dirty="0" smtClean="0"/>
              <a:t>efficiency; defocus )</a:t>
            </a:r>
            <a:endParaRPr lang="en-US" sz="1400" dirty="0"/>
          </a:p>
        </p:txBody>
      </p:sp>
      <p:sp>
        <p:nvSpPr>
          <p:cNvPr id="21" name="TextBox 20"/>
          <p:cNvSpPr txBox="1"/>
          <p:nvPr/>
        </p:nvSpPr>
        <p:spPr>
          <a:xfrm>
            <a:off x="4495800" y="3048000"/>
            <a:ext cx="4648200" cy="830997"/>
          </a:xfrm>
          <a:prstGeom prst="rect">
            <a:avLst/>
          </a:prstGeom>
          <a:noFill/>
        </p:spPr>
        <p:txBody>
          <a:bodyPr wrap="square" rtlCol="0">
            <a:spAutoFit/>
          </a:bodyPr>
          <a:lstStyle/>
          <a:p>
            <a:r>
              <a:rPr lang="en-US" sz="1200" dirty="0" smtClean="0"/>
              <a:t>Holographic Optical Element (HOE) telescope seen from below. The HOE is mounted in a rotating ring bearing in order to scan.  The HOE focuses the collected laser light and diffracts the FOV off-nadir by 45 deg</a:t>
            </a:r>
            <a:endParaRPr lang="en-US" sz="1200" dirty="0"/>
          </a:p>
        </p:txBody>
      </p:sp>
      <p:pic>
        <p:nvPicPr>
          <p:cNvPr id="22" name="Picture 1042"/>
          <p:cNvPicPr>
            <a:picLocks noChangeAspect="1" noChangeArrowheads="1"/>
          </p:cNvPicPr>
          <p:nvPr/>
        </p:nvPicPr>
        <p:blipFill>
          <a:blip r:embed="rId4" cstate="print"/>
          <a:srcRect/>
          <a:stretch>
            <a:fillRect/>
          </a:stretch>
        </p:blipFill>
        <p:spPr bwMode="auto">
          <a:xfrm>
            <a:off x="5638799" y="6385810"/>
            <a:ext cx="1688121" cy="45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6553200" cy="1143000"/>
          </a:xfrm>
        </p:spPr>
        <p:txBody>
          <a:bodyPr>
            <a:normAutofit/>
          </a:bodyPr>
          <a:lstStyle/>
          <a:p>
            <a:pPr algn="ctr"/>
            <a:r>
              <a:rPr lang="en-US" sz="3200" dirty="0" smtClean="0"/>
              <a:t>February 14 flight over California Central Valley-Track S1</a:t>
            </a:r>
            <a:br>
              <a:rPr lang="en-US" sz="3200" dirty="0" smtClean="0"/>
            </a:br>
            <a:r>
              <a:rPr lang="en-US" sz="1800" dirty="0" smtClean="0">
                <a:sym typeface="Symbol"/>
              </a:rPr>
              <a:t> </a:t>
            </a:r>
            <a:r>
              <a:rPr lang="en-US" sz="1800" dirty="0" err="1" smtClean="0">
                <a:sym typeface="Symbol"/>
              </a:rPr>
              <a:t>t</a:t>
            </a:r>
            <a:r>
              <a:rPr lang="en-US" sz="1800" baseline="-25000" dirty="0" err="1" smtClean="0">
                <a:sym typeface="Symbol"/>
              </a:rPr>
              <a:t>avg</a:t>
            </a:r>
            <a:r>
              <a:rPr lang="en-US" sz="1800" dirty="0" smtClean="0">
                <a:sym typeface="Symbol"/>
              </a:rPr>
              <a:t>=</a:t>
            </a:r>
            <a:r>
              <a:rPr lang="en-US" sz="1800" dirty="0" smtClean="0"/>
              <a:t>1 second, </a:t>
            </a:r>
            <a:r>
              <a:rPr lang="en-US" sz="1800" dirty="0" smtClean="0">
                <a:sym typeface="Symbol"/>
              </a:rPr>
              <a:t>R=30 m,</a:t>
            </a:r>
            <a:r>
              <a:rPr lang="en-US" sz="1800" dirty="0">
                <a:solidFill>
                  <a:srgbClr val="0070C0"/>
                </a:solidFill>
                <a:sym typeface="Symbol"/>
              </a:rPr>
              <a:t> </a:t>
            </a:r>
            <a:r>
              <a:rPr lang="en-US" sz="1800" dirty="0" smtClean="0">
                <a:solidFill>
                  <a:srgbClr val="0070C0"/>
                </a:solidFill>
                <a:sym typeface="Symbol"/>
              </a:rPr>
              <a:t>z=21 m</a:t>
            </a:r>
            <a:endParaRPr lang="en-US" sz="3200" dirty="0">
              <a:solidFill>
                <a:srgbClr val="0070C0"/>
              </a:solidFill>
            </a:endParaRPr>
          </a:p>
        </p:txBody>
      </p:sp>
      <p:pic>
        <p:nvPicPr>
          <p:cNvPr id="6" name="Picture 5" descr="maskProjSignal_dtc1.png"/>
          <p:cNvPicPr>
            <a:picLocks noChangeAspect="1"/>
          </p:cNvPicPr>
          <p:nvPr/>
        </p:nvPicPr>
        <p:blipFill>
          <a:blip r:embed="rId2" cstate="print"/>
          <a:stretch>
            <a:fillRect/>
          </a:stretch>
        </p:blipFill>
        <p:spPr>
          <a:xfrm>
            <a:off x="457200" y="3829276"/>
            <a:ext cx="3581400" cy="2686050"/>
          </a:xfrm>
          <a:prstGeom prst="rect">
            <a:avLst/>
          </a:prstGeom>
        </p:spPr>
      </p:pic>
      <p:pic>
        <p:nvPicPr>
          <p:cNvPr id="7" name="Picture 6" descr="maskRawSignals_dtc1.png"/>
          <p:cNvPicPr>
            <a:picLocks noChangeAspect="1"/>
          </p:cNvPicPr>
          <p:nvPr/>
        </p:nvPicPr>
        <p:blipFill>
          <a:blip r:embed="rId3" cstate="print"/>
          <a:stretch>
            <a:fillRect/>
          </a:stretch>
        </p:blipFill>
        <p:spPr>
          <a:xfrm>
            <a:off x="457200" y="1143000"/>
            <a:ext cx="3581098" cy="2685824"/>
          </a:xfrm>
          <a:prstGeom prst="rect">
            <a:avLst/>
          </a:prstGeom>
        </p:spPr>
      </p:pic>
      <p:pic>
        <p:nvPicPr>
          <p:cNvPr id="8" name="Picture 7" descr="maskSignalProfile_dtc1.png"/>
          <p:cNvPicPr>
            <a:picLocks noChangeAspect="1"/>
          </p:cNvPicPr>
          <p:nvPr/>
        </p:nvPicPr>
        <p:blipFill>
          <a:blip r:embed="rId4" cstate="print"/>
          <a:stretch>
            <a:fillRect/>
          </a:stretch>
        </p:blipFill>
        <p:spPr>
          <a:xfrm>
            <a:off x="5029200" y="1219200"/>
            <a:ext cx="3352800" cy="2514600"/>
          </a:xfrm>
          <a:prstGeom prst="rect">
            <a:avLst/>
          </a:prstGeom>
        </p:spPr>
      </p:pic>
      <p:pic>
        <p:nvPicPr>
          <p:cNvPr id="9" name="Picture 8" descr="maskSignalvsSim_dtc1.png"/>
          <p:cNvPicPr>
            <a:picLocks noChangeAspect="1"/>
          </p:cNvPicPr>
          <p:nvPr/>
        </p:nvPicPr>
        <p:blipFill>
          <a:blip r:embed="rId5" cstate="print"/>
          <a:stretch>
            <a:fillRect/>
          </a:stretch>
        </p:blipFill>
        <p:spPr>
          <a:xfrm>
            <a:off x="4953000" y="3962400"/>
            <a:ext cx="3454399" cy="25908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4400" y="152400"/>
            <a:ext cx="7315200" cy="1143000"/>
          </a:xfrm>
        </p:spPr>
        <p:txBody>
          <a:bodyPr>
            <a:normAutofit/>
          </a:bodyPr>
          <a:lstStyle/>
          <a:p>
            <a:pPr algn="ctr"/>
            <a:r>
              <a:rPr lang="en-US" sz="3200" dirty="0" smtClean="0"/>
              <a:t>February 14 flight over California Central Valley</a:t>
            </a:r>
            <a:r>
              <a:rPr lang="en-US" sz="3200" dirty="0" smtClean="0">
                <a:solidFill>
                  <a:srgbClr val="0070C0"/>
                </a:solidFill>
              </a:rPr>
              <a:t/>
            </a:r>
            <a:br>
              <a:rPr lang="en-US" sz="3200" dirty="0" smtClean="0">
                <a:solidFill>
                  <a:srgbClr val="0070C0"/>
                </a:solidFill>
              </a:rPr>
            </a:br>
            <a:r>
              <a:rPr lang="en-US" sz="1800" dirty="0" smtClean="0">
                <a:solidFill>
                  <a:srgbClr val="0070C0"/>
                </a:solidFill>
                <a:sym typeface="Symbol"/>
              </a:rPr>
              <a:t> </a:t>
            </a:r>
            <a:r>
              <a:rPr lang="en-US" sz="1800" dirty="0" err="1" smtClean="0">
                <a:solidFill>
                  <a:srgbClr val="0070C0"/>
                </a:solidFill>
                <a:sym typeface="Symbol"/>
              </a:rPr>
              <a:t>t</a:t>
            </a:r>
            <a:r>
              <a:rPr lang="en-US" sz="1800" baseline="-25000" dirty="0" err="1" smtClean="0">
                <a:solidFill>
                  <a:srgbClr val="0070C0"/>
                </a:solidFill>
                <a:sym typeface="Symbol"/>
              </a:rPr>
              <a:t>avg</a:t>
            </a:r>
            <a:r>
              <a:rPr lang="en-US" sz="1800" dirty="0" smtClean="0">
                <a:solidFill>
                  <a:srgbClr val="0070C0"/>
                </a:solidFill>
                <a:sym typeface="Symbol"/>
              </a:rPr>
              <a:t>=1</a:t>
            </a:r>
            <a:r>
              <a:rPr lang="en-US" sz="1800" dirty="0" smtClean="0">
                <a:solidFill>
                  <a:srgbClr val="0070C0"/>
                </a:solidFill>
              </a:rPr>
              <a:t>1 second,</a:t>
            </a:r>
            <a:r>
              <a:rPr lang="en-US" sz="1800" dirty="0" smtClean="0">
                <a:solidFill>
                  <a:srgbClr val="0070C0"/>
                </a:solidFill>
                <a:sym typeface="Symbol"/>
              </a:rPr>
              <a:t> z=253 m</a:t>
            </a:r>
            <a:endParaRPr lang="en-US" sz="3200" dirty="0">
              <a:solidFill>
                <a:srgbClr val="0070C0"/>
              </a:solidFill>
            </a:endParaRPr>
          </a:p>
        </p:txBody>
      </p:sp>
      <p:pic>
        <p:nvPicPr>
          <p:cNvPr id="3" name="Picture 2" descr="11Vx31HQLWind1.png"/>
          <p:cNvPicPr>
            <a:picLocks noChangeAspect="1"/>
          </p:cNvPicPr>
          <p:nvPr/>
        </p:nvPicPr>
        <p:blipFill>
          <a:blip r:embed="rId2" cstate="print"/>
          <a:stretch>
            <a:fillRect/>
          </a:stretch>
        </p:blipFill>
        <p:spPr>
          <a:xfrm>
            <a:off x="0" y="1773676"/>
            <a:ext cx="4645498" cy="3484124"/>
          </a:xfrm>
          <a:prstGeom prst="rect">
            <a:avLst/>
          </a:prstGeom>
        </p:spPr>
      </p:pic>
      <p:pic>
        <p:nvPicPr>
          <p:cNvPr id="5" name="Picture 4" descr="11Vx31HWindcompare139_1.png"/>
          <p:cNvPicPr>
            <a:picLocks noChangeAspect="1"/>
          </p:cNvPicPr>
          <p:nvPr/>
        </p:nvPicPr>
        <p:blipFill>
          <a:blip r:embed="rId3" cstate="print"/>
          <a:stretch>
            <a:fillRect/>
          </a:stretch>
        </p:blipFill>
        <p:spPr>
          <a:xfrm>
            <a:off x="4267200" y="1773676"/>
            <a:ext cx="4645498" cy="3484124"/>
          </a:xfrm>
          <a:prstGeom prst="rect">
            <a:avLst/>
          </a:prstGeom>
        </p:spPr>
      </p:pic>
      <p:sp>
        <p:nvSpPr>
          <p:cNvPr id="6" name="TextBox 5"/>
          <p:cNvSpPr txBox="1"/>
          <p:nvPr/>
        </p:nvSpPr>
        <p:spPr>
          <a:xfrm>
            <a:off x="457200" y="6096000"/>
            <a:ext cx="848309" cy="276999"/>
          </a:xfrm>
          <a:prstGeom prst="rect">
            <a:avLst/>
          </a:prstGeom>
          <a:noFill/>
        </p:spPr>
        <p:txBody>
          <a:bodyPr wrap="none" rtlCol="0">
            <a:spAutoFit/>
          </a:bodyPr>
          <a:lstStyle/>
          <a:p>
            <a:r>
              <a:rPr lang="en-US" sz="1200" dirty="0" smtClean="0"/>
              <a:t>11x31-139</a:t>
            </a:r>
            <a:endParaRPr lang="en-US"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075" y="152400"/>
            <a:ext cx="6638925" cy="1143000"/>
          </a:xfrm>
        </p:spPr>
        <p:txBody>
          <a:bodyPr/>
          <a:lstStyle/>
          <a:p>
            <a:pPr algn="ctr"/>
            <a:r>
              <a:rPr lang="en-US" sz="3200" dirty="0" smtClean="0"/>
              <a:t>February 14, 2011 flight over California Central Valley</a:t>
            </a:r>
            <a:endParaRPr lang="en-US" sz="3200" dirty="0"/>
          </a:p>
        </p:txBody>
      </p:sp>
      <p:sp>
        <p:nvSpPr>
          <p:cNvPr id="4" name="Slide Number Placeholder 3"/>
          <p:cNvSpPr>
            <a:spLocks noGrp="1"/>
          </p:cNvSpPr>
          <p:nvPr>
            <p:ph type="sldNum" sz="quarter" idx="10"/>
          </p:nvPr>
        </p:nvSpPr>
        <p:spPr/>
        <p:txBody>
          <a:bodyPr/>
          <a:lstStyle/>
          <a:p>
            <a:pPr>
              <a:defRPr/>
            </a:pPr>
            <a:fld id="{36371BAF-0802-43AF-9824-96AC1E8E5B2F}" type="slidenum">
              <a:rPr lang="en-US" smtClean="0"/>
              <a:pPr>
                <a:defRPr/>
              </a:pPr>
              <a:t>5</a:t>
            </a:fld>
            <a:endParaRPr lang="en-US"/>
          </a:p>
        </p:txBody>
      </p:sp>
      <p:pic>
        <p:nvPicPr>
          <p:cNvPr id="5" name="Picture 4" descr="slide2.jpg"/>
          <p:cNvPicPr>
            <a:picLocks noChangeAspect="1"/>
          </p:cNvPicPr>
          <p:nvPr/>
        </p:nvPicPr>
        <p:blipFill>
          <a:blip r:embed="rId2" cstate="print"/>
          <a:stretch>
            <a:fillRect/>
          </a:stretch>
        </p:blipFill>
        <p:spPr>
          <a:xfrm>
            <a:off x="533400" y="1143000"/>
            <a:ext cx="8008612" cy="522007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SM Track 1" descr="slide3.jpg"/>
          <p:cNvPicPr>
            <a:picLocks noChangeAspect="1"/>
          </p:cNvPicPr>
          <p:nvPr/>
        </p:nvPicPr>
        <p:blipFill>
          <a:blip r:embed="rId2" cstate="print"/>
          <a:stretch>
            <a:fillRect/>
          </a:stretch>
        </p:blipFill>
        <p:spPr>
          <a:xfrm>
            <a:off x="540600" y="1193952"/>
            <a:ext cx="8001000" cy="5215110"/>
          </a:xfrm>
          <a:prstGeom prst="rect">
            <a:avLst/>
          </a:prstGeom>
        </p:spPr>
      </p:pic>
      <p:sp>
        <p:nvSpPr>
          <p:cNvPr id="2" name="Title 1"/>
          <p:cNvSpPr>
            <a:spLocks noGrp="1"/>
          </p:cNvSpPr>
          <p:nvPr>
            <p:ph type="title"/>
          </p:nvPr>
        </p:nvSpPr>
        <p:spPr>
          <a:xfrm>
            <a:off x="1600200" y="76200"/>
            <a:ext cx="6029325" cy="1143000"/>
          </a:xfrm>
        </p:spPr>
        <p:txBody>
          <a:bodyPr/>
          <a:lstStyle/>
          <a:p>
            <a:pPr algn="ctr"/>
            <a:r>
              <a:rPr lang="en-US" dirty="0" err="1" smtClean="0"/>
              <a:t>TWiLiTE</a:t>
            </a:r>
            <a:r>
              <a:rPr lang="en-US" dirty="0" smtClean="0"/>
              <a:t> Flight Test Modes</a:t>
            </a:r>
            <a:br>
              <a:rPr lang="en-US" dirty="0" smtClean="0"/>
            </a:br>
            <a:r>
              <a:rPr lang="en-US" sz="2400" dirty="0" smtClean="0"/>
              <a:t>Fast Steering Mirror Alignment</a:t>
            </a:r>
            <a:endParaRPr lang="en-US" sz="2400" dirty="0"/>
          </a:p>
        </p:txBody>
      </p:sp>
      <p:sp>
        <p:nvSpPr>
          <p:cNvPr id="4" name="Slide Number Placeholder 3"/>
          <p:cNvSpPr>
            <a:spLocks noGrp="1"/>
          </p:cNvSpPr>
          <p:nvPr>
            <p:ph type="sldNum" sz="quarter" idx="10"/>
          </p:nvPr>
        </p:nvSpPr>
        <p:spPr/>
        <p:txBody>
          <a:bodyPr/>
          <a:lstStyle/>
          <a:p>
            <a:pPr>
              <a:defRPr/>
            </a:pPr>
            <a:fld id="{36371BAF-0802-43AF-9824-96AC1E8E5B2F}" type="slidenum">
              <a:rPr lang="en-US" smtClean="0"/>
              <a:pPr>
                <a:defRPr/>
              </a:pPr>
              <a:t>6</a:t>
            </a:fld>
            <a:endParaRPr lang="en-US"/>
          </a:p>
        </p:txBody>
      </p:sp>
      <p:pic>
        <p:nvPicPr>
          <p:cNvPr id="8" name="FSM Align" descr="fsmAlignment3D2.jpg"/>
          <p:cNvPicPr>
            <a:picLocks noGrp="1" noChangeAspect="1"/>
          </p:cNvPicPr>
          <p:nvPr>
            <p:ph idx="1"/>
          </p:nvPr>
        </p:nvPicPr>
        <p:blipFill>
          <a:blip r:embed="rId3" cstate="print"/>
          <a:stretch>
            <a:fillRect/>
          </a:stretch>
        </p:blipFill>
        <p:spPr>
          <a:xfrm>
            <a:off x="838200" y="1219200"/>
            <a:ext cx="3505200" cy="26289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talon Calib Track 2" descr="slide4.jpg"/>
          <p:cNvPicPr>
            <a:picLocks noChangeAspect="1"/>
          </p:cNvPicPr>
          <p:nvPr/>
        </p:nvPicPr>
        <p:blipFill>
          <a:blip r:embed="rId2" cstate="print"/>
          <a:stretch>
            <a:fillRect/>
          </a:stretch>
        </p:blipFill>
        <p:spPr>
          <a:xfrm>
            <a:off x="533400" y="1185690"/>
            <a:ext cx="8001000" cy="5215110"/>
          </a:xfrm>
          <a:prstGeom prst="rect">
            <a:avLst/>
          </a:prstGeom>
        </p:spPr>
      </p:pic>
      <p:pic>
        <p:nvPicPr>
          <p:cNvPr id="9" name="Etalon Scan" descr="MultiFPUnityNormFit_20110214_150101.png"/>
          <p:cNvPicPr>
            <a:picLocks noChangeAspect="1"/>
          </p:cNvPicPr>
          <p:nvPr/>
        </p:nvPicPr>
        <p:blipFill>
          <a:blip r:embed="rId3" cstate="print"/>
          <a:srcRect b="47222"/>
          <a:stretch>
            <a:fillRect/>
          </a:stretch>
        </p:blipFill>
        <p:spPr>
          <a:xfrm>
            <a:off x="533400" y="1143000"/>
            <a:ext cx="5791200" cy="2292360"/>
          </a:xfrm>
          <a:prstGeom prst="rect">
            <a:avLst/>
          </a:prstGeom>
        </p:spPr>
      </p:pic>
      <p:sp>
        <p:nvSpPr>
          <p:cNvPr id="4" name="Slide Number Placeholder 3"/>
          <p:cNvSpPr>
            <a:spLocks noGrp="1"/>
          </p:cNvSpPr>
          <p:nvPr>
            <p:ph type="sldNum" sz="quarter" idx="10"/>
          </p:nvPr>
        </p:nvSpPr>
        <p:spPr/>
        <p:txBody>
          <a:bodyPr/>
          <a:lstStyle/>
          <a:p>
            <a:pPr>
              <a:defRPr/>
            </a:pPr>
            <a:fld id="{36371BAF-0802-43AF-9824-96AC1E8E5B2F}" type="slidenum">
              <a:rPr lang="en-US" smtClean="0"/>
              <a:pPr>
                <a:defRPr/>
              </a:pPr>
              <a:t>7</a:t>
            </a:fld>
            <a:endParaRPr lang="en-US"/>
          </a:p>
        </p:txBody>
      </p:sp>
      <p:sp>
        <p:nvSpPr>
          <p:cNvPr id="17" name="Title 1"/>
          <p:cNvSpPr>
            <a:spLocks noGrp="1"/>
          </p:cNvSpPr>
          <p:nvPr>
            <p:ph type="title"/>
          </p:nvPr>
        </p:nvSpPr>
        <p:spPr>
          <a:xfrm>
            <a:off x="1600200" y="76200"/>
            <a:ext cx="6029325" cy="1143000"/>
          </a:xfrm>
        </p:spPr>
        <p:txBody>
          <a:bodyPr/>
          <a:lstStyle/>
          <a:p>
            <a:pPr algn="ctr"/>
            <a:r>
              <a:rPr lang="en-US" dirty="0" err="1" smtClean="0"/>
              <a:t>TWiLiTE</a:t>
            </a:r>
            <a:r>
              <a:rPr lang="en-US" dirty="0" smtClean="0"/>
              <a:t> Flight Test Modes</a:t>
            </a:r>
            <a:br>
              <a:rPr lang="en-US" dirty="0" smtClean="0"/>
            </a:br>
            <a:r>
              <a:rPr lang="en-US" sz="2400" dirty="0" smtClean="0"/>
              <a:t>Etalon Calibration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cience Track 3" descr="slide5.jpg"/>
          <p:cNvPicPr>
            <a:picLocks noChangeAspect="1"/>
          </p:cNvPicPr>
          <p:nvPr/>
        </p:nvPicPr>
        <p:blipFill>
          <a:blip r:embed="rId2" cstate="print"/>
          <a:stretch>
            <a:fillRect/>
          </a:stretch>
        </p:blipFill>
        <p:spPr>
          <a:xfrm>
            <a:off x="533400" y="1185690"/>
            <a:ext cx="8001000" cy="5215110"/>
          </a:xfrm>
          <a:prstGeom prst="rect">
            <a:avLst/>
          </a:prstGeom>
        </p:spPr>
      </p:pic>
      <p:sp>
        <p:nvSpPr>
          <p:cNvPr id="2" name="Title 1" hidden="1"/>
          <p:cNvSpPr>
            <a:spLocks noGrp="1"/>
          </p:cNvSpPr>
          <p:nvPr>
            <p:ph type="title"/>
          </p:nvPr>
        </p:nvSpPr>
        <p:spPr>
          <a:xfrm>
            <a:off x="1752600" y="0"/>
            <a:ext cx="6029325" cy="1143000"/>
          </a:xfrm>
        </p:spPr>
        <p:txBody>
          <a:bodyPr/>
          <a:lstStyle/>
          <a:p>
            <a:r>
              <a:rPr lang="en-US" dirty="0" err="1" smtClean="0"/>
              <a:t>TWiLiTE</a:t>
            </a:r>
            <a:r>
              <a:rPr lang="en-US" dirty="0" smtClean="0"/>
              <a:t> Flight Test Modes</a:t>
            </a:r>
            <a:endParaRPr lang="en-US" dirty="0"/>
          </a:p>
        </p:txBody>
      </p:sp>
      <p:sp>
        <p:nvSpPr>
          <p:cNvPr id="4" name="Slide Number Placeholder 3"/>
          <p:cNvSpPr>
            <a:spLocks noGrp="1"/>
          </p:cNvSpPr>
          <p:nvPr>
            <p:ph type="sldNum" sz="quarter" idx="10"/>
          </p:nvPr>
        </p:nvSpPr>
        <p:spPr/>
        <p:txBody>
          <a:bodyPr/>
          <a:lstStyle/>
          <a:p>
            <a:pPr>
              <a:defRPr/>
            </a:pPr>
            <a:fld id="{36371BAF-0802-43AF-9824-96AC1E8E5B2F}" type="slidenum">
              <a:rPr lang="en-US" smtClean="0"/>
              <a:pPr>
                <a:defRPr/>
              </a:pPr>
              <a:t>8</a:t>
            </a:fld>
            <a:endParaRPr lang="en-US"/>
          </a:p>
        </p:txBody>
      </p:sp>
      <p:cxnSp>
        <p:nvCxnSpPr>
          <p:cNvPr id="15" name="Straight Connector 14" hidden="1"/>
          <p:cNvCxnSpPr/>
          <p:nvPr/>
        </p:nvCxnSpPr>
        <p:spPr bwMode="auto">
          <a:xfrm rot="16200000" flipH="1">
            <a:off x="4724400" y="3048000"/>
            <a:ext cx="762000" cy="762000"/>
          </a:xfrm>
          <a:prstGeom prst="line">
            <a:avLst/>
          </a:prstGeom>
          <a:solidFill>
            <a:schemeClr val="accent1"/>
          </a:solidFill>
          <a:ln w="28575" cap="flat" cmpd="sng" algn="ctr">
            <a:solidFill>
              <a:srgbClr val="652B91"/>
            </a:solidFill>
            <a:prstDash val="sysDash"/>
            <a:round/>
            <a:headEnd type="none" w="med" len="med"/>
            <a:tailEnd type="none" w="med" len="med"/>
          </a:ln>
          <a:effectLst/>
        </p:spPr>
      </p:cxnSp>
      <p:sp>
        <p:nvSpPr>
          <p:cNvPr id="16" name="Title 1"/>
          <p:cNvSpPr txBox="1">
            <a:spLocks/>
          </p:cNvSpPr>
          <p:nvPr/>
        </p:nvSpPr>
        <p:spPr bwMode="auto">
          <a:xfrm>
            <a:off x="1600200" y="76200"/>
            <a:ext cx="6029325" cy="1143000"/>
          </a:xfrm>
          <a:prstGeom prst="rect">
            <a:avLst/>
          </a:prstGeom>
          <a:noFill/>
          <a:ln w="9525">
            <a:noFill/>
            <a:miter lim="800000"/>
            <a:headEnd/>
            <a:tailEnd/>
          </a:ln>
          <a:effectLst>
            <a:outerShdw dist="35921" dir="2700000" algn="ctr" rotWithShape="0">
              <a:srgbClr val="B3DCFF">
                <a:alpha val="50000"/>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75000"/>
              </a:lnSpc>
              <a:spcBef>
                <a:spcPct val="0"/>
              </a:spcBef>
              <a:spcAft>
                <a:spcPct val="0"/>
              </a:spcAft>
              <a:buClrTx/>
              <a:buSzTx/>
              <a:buFontTx/>
              <a:buNone/>
              <a:tabLst/>
              <a:defRPr/>
            </a:pPr>
            <a:r>
              <a:rPr kumimoji="0" lang="en-US" sz="3400" b="1" i="0" u="none" strike="noStrike" kern="0" cap="none" spc="0" normalizeH="0" baseline="0" noProof="0" dirty="0" err="1" smtClean="0">
                <a:ln>
                  <a:noFill/>
                </a:ln>
                <a:solidFill>
                  <a:srgbClr val="3F73DA"/>
                </a:solidFill>
                <a:effectLst/>
                <a:uLnTx/>
                <a:uFillTx/>
                <a:latin typeface="+mj-lt"/>
                <a:ea typeface="+mj-ea"/>
                <a:cs typeface="+mj-cs"/>
              </a:rPr>
              <a:t>TWiLiTE</a:t>
            </a:r>
            <a:r>
              <a:rPr kumimoji="0" lang="en-US" sz="3400" b="1" i="0" u="none" strike="noStrike" kern="0" cap="none" spc="0" normalizeH="0" baseline="0" noProof="0" dirty="0" smtClean="0">
                <a:ln>
                  <a:noFill/>
                </a:ln>
                <a:solidFill>
                  <a:srgbClr val="3F73DA"/>
                </a:solidFill>
                <a:effectLst/>
                <a:uLnTx/>
                <a:uFillTx/>
                <a:latin typeface="+mj-lt"/>
                <a:ea typeface="+mj-ea"/>
                <a:cs typeface="+mj-cs"/>
              </a:rPr>
              <a:t> Flight Test Modes</a:t>
            </a:r>
            <a:br>
              <a:rPr kumimoji="0" lang="en-US" sz="3400" b="1" i="0" u="none" strike="noStrike" kern="0" cap="none" spc="0" normalizeH="0" baseline="0" noProof="0" dirty="0" smtClean="0">
                <a:ln>
                  <a:noFill/>
                </a:ln>
                <a:solidFill>
                  <a:srgbClr val="3F73DA"/>
                </a:solidFill>
                <a:effectLst/>
                <a:uLnTx/>
                <a:uFillTx/>
                <a:latin typeface="+mj-lt"/>
                <a:ea typeface="+mj-ea"/>
                <a:cs typeface="+mj-cs"/>
              </a:rPr>
            </a:br>
            <a:r>
              <a:rPr kumimoji="0" lang="en-US" sz="2400" b="1" i="0" u="none" strike="noStrike" kern="0" cap="none" spc="0" normalizeH="0" baseline="0" noProof="0" dirty="0" smtClean="0">
                <a:ln>
                  <a:noFill/>
                </a:ln>
                <a:solidFill>
                  <a:srgbClr val="3F73DA"/>
                </a:solidFill>
                <a:effectLst/>
                <a:uLnTx/>
                <a:uFillTx/>
                <a:latin typeface="+mj-lt"/>
                <a:ea typeface="+mj-ea"/>
                <a:cs typeface="+mj-cs"/>
              </a:rPr>
              <a:t>Science</a:t>
            </a:r>
            <a:r>
              <a:rPr kumimoji="0" lang="en-US" sz="2400" b="1" i="0" u="none" strike="noStrike" kern="0" cap="none" spc="0" normalizeH="0" noProof="0" dirty="0" smtClean="0">
                <a:ln>
                  <a:noFill/>
                </a:ln>
                <a:solidFill>
                  <a:srgbClr val="3F73DA"/>
                </a:solidFill>
                <a:effectLst/>
                <a:uLnTx/>
                <a:uFillTx/>
                <a:latin typeface="+mj-lt"/>
                <a:ea typeface="+mj-ea"/>
                <a:cs typeface="+mj-cs"/>
              </a:rPr>
              <a:t> Data Acquisition </a:t>
            </a:r>
            <a:endParaRPr kumimoji="0" lang="en-US" sz="2400" b="1" i="0" u="none" strike="noStrike" kern="0" cap="none" spc="0" normalizeH="0" baseline="0" noProof="0" dirty="0">
              <a:ln>
                <a:noFill/>
              </a:ln>
              <a:solidFill>
                <a:srgbClr val="3F73DA"/>
              </a:solidFill>
              <a:effectLst/>
              <a:uLnTx/>
              <a:uFillTx/>
              <a:latin typeface="+mj-lt"/>
              <a:ea typeface="+mj-ea"/>
              <a:cs typeface="+mj-cs"/>
            </a:endParaRPr>
          </a:p>
        </p:txBody>
      </p:sp>
      <p:grpSp>
        <p:nvGrpSpPr>
          <p:cNvPr id="3" name="Group 33"/>
          <p:cNvGrpSpPr/>
          <p:nvPr/>
        </p:nvGrpSpPr>
        <p:grpSpPr>
          <a:xfrm>
            <a:off x="912302" y="1198576"/>
            <a:ext cx="2671196" cy="4364024"/>
            <a:chOff x="912302" y="1198576"/>
            <a:chExt cx="2671196" cy="4364024"/>
          </a:xfrm>
        </p:grpSpPr>
        <p:grpSp>
          <p:nvGrpSpPr>
            <p:cNvPr id="5" name="Group 17"/>
            <p:cNvGrpSpPr/>
            <p:nvPr/>
          </p:nvGrpSpPr>
          <p:grpSpPr>
            <a:xfrm>
              <a:off x="912302" y="1198576"/>
              <a:ext cx="2671196" cy="4364024"/>
              <a:chOff x="912302" y="1198576"/>
              <a:chExt cx="2671196" cy="4364024"/>
            </a:xfrm>
          </p:grpSpPr>
          <p:pic>
            <p:nvPicPr>
              <p:cNvPr id="10" name="Edge1" descr="maskRawSignals_dtc_Edge1-Hi1.png"/>
              <p:cNvPicPr>
                <a:picLocks noChangeAspect="1"/>
              </p:cNvPicPr>
              <p:nvPr/>
            </p:nvPicPr>
            <p:blipFill>
              <a:blip r:embed="rId3" cstate="print"/>
              <a:stretch>
                <a:fillRect/>
              </a:stretch>
            </p:blipFill>
            <p:spPr>
              <a:xfrm>
                <a:off x="914400" y="1198576"/>
                <a:ext cx="2669098" cy="2001824"/>
              </a:xfrm>
              <a:prstGeom prst="rect">
                <a:avLst/>
              </a:prstGeom>
            </p:spPr>
          </p:pic>
          <p:pic>
            <p:nvPicPr>
              <p:cNvPr id="11" name="Edge2" descr="maskRawSignals_dtc_Edge2-Hi1.png"/>
              <p:cNvPicPr>
                <a:picLocks noChangeAspect="1"/>
              </p:cNvPicPr>
              <p:nvPr/>
            </p:nvPicPr>
            <p:blipFill>
              <a:blip r:embed="rId4" cstate="print"/>
              <a:stretch>
                <a:fillRect/>
              </a:stretch>
            </p:blipFill>
            <p:spPr>
              <a:xfrm>
                <a:off x="912302" y="3560776"/>
                <a:ext cx="2669098" cy="2001824"/>
              </a:xfrm>
              <a:prstGeom prst="rect">
                <a:avLst/>
              </a:prstGeom>
            </p:spPr>
          </p:pic>
        </p:grpSp>
        <p:sp>
          <p:nvSpPr>
            <p:cNvPr id="14" name="TextBox 13"/>
            <p:cNvSpPr txBox="1"/>
            <p:nvPr/>
          </p:nvSpPr>
          <p:spPr>
            <a:xfrm>
              <a:off x="1752600" y="1295400"/>
              <a:ext cx="915635" cy="369332"/>
            </a:xfrm>
            <a:prstGeom prst="rect">
              <a:avLst/>
            </a:prstGeom>
            <a:noFill/>
          </p:spPr>
          <p:txBody>
            <a:bodyPr wrap="none" rtlCol="0">
              <a:spAutoFit/>
            </a:bodyPr>
            <a:lstStyle/>
            <a:p>
              <a:r>
                <a:rPr lang="en-US" dirty="0" smtClean="0">
                  <a:solidFill>
                    <a:srgbClr val="FFFF00"/>
                  </a:solidFill>
                </a:rPr>
                <a:t>Edge1</a:t>
              </a:r>
              <a:r>
                <a:rPr lang="en-US" dirty="0" smtClean="0"/>
                <a:t> </a:t>
              </a:r>
              <a:endParaRPr lang="en-US" dirty="0"/>
            </a:p>
          </p:txBody>
        </p:sp>
        <p:sp>
          <p:nvSpPr>
            <p:cNvPr id="17" name="TextBox 16"/>
            <p:cNvSpPr txBox="1"/>
            <p:nvPr/>
          </p:nvSpPr>
          <p:spPr>
            <a:xfrm>
              <a:off x="1752600" y="3669268"/>
              <a:ext cx="915635" cy="369332"/>
            </a:xfrm>
            <a:prstGeom prst="rect">
              <a:avLst/>
            </a:prstGeom>
            <a:noFill/>
          </p:spPr>
          <p:txBody>
            <a:bodyPr wrap="none" rtlCol="0">
              <a:spAutoFit/>
            </a:bodyPr>
            <a:lstStyle/>
            <a:p>
              <a:r>
                <a:rPr lang="en-US" dirty="0" smtClean="0">
                  <a:solidFill>
                    <a:srgbClr val="FFFF00"/>
                  </a:solidFill>
                </a:rPr>
                <a:t>Edge2</a:t>
              </a:r>
              <a:r>
                <a:rPr lang="en-US" dirty="0" smtClean="0"/>
                <a:t> </a:t>
              </a:r>
              <a:endParaRPr lang="en-US" dirty="0"/>
            </a:p>
          </p:txBody>
        </p:sp>
      </p:grpSp>
      <p:grpSp>
        <p:nvGrpSpPr>
          <p:cNvPr id="6" name="Group 32"/>
          <p:cNvGrpSpPr/>
          <p:nvPr/>
        </p:nvGrpSpPr>
        <p:grpSpPr>
          <a:xfrm>
            <a:off x="3581400" y="1143000"/>
            <a:ext cx="5308600" cy="3124200"/>
            <a:chOff x="3581400" y="1143000"/>
            <a:chExt cx="5308600" cy="3124200"/>
          </a:xfrm>
        </p:grpSpPr>
        <p:pic>
          <p:nvPicPr>
            <p:cNvPr id="12" name="Picture 11" descr="17Vx21HEdgeRatio1.png"/>
            <p:cNvPicPr>
              <a:picLocks noChangeAspect="1"/>
            </p:cNvPicPr>
            <p:nvPr/>
          </p:nvPicPr>
          <p:blipFill>
            <a:blip r:embed="rId5" cstate="print"/>
            <a:stretch>
              <a:fillRect/>
            </a:stretch>
          </p:blipFill>
          <p:spPr>
            <a:xfrm>
              <a:off x="6248400" y="1143000"/>
              <a:ext cx="2641600" cy="1981200"/>
            </a:xfrm>
            <a:prstGeom prst="rect">
              <a:avLst/>
            </a:prstGeom>
          </p:spPr>
        </p:pic>
        <p:cxnSp>
          <p:nvCxnSpPr>
            <p:cNvPr id="19" name="Straight Arrow Connector 18"/>
            <p:cNvCxnSpPr/>
            <p:nvPr/>
          </p:nvCxnSpPr>
          <p:spPr bwMode="auto">
            <a:xfrm flipV="1">
              <a:off x="3581400" y="1828800"/>
              <a:ext cx="2667000" cy="762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20" name="Straight Arrow Connector 19"/>
            <p:cNvCxnSpPr/>
            <p:nvPr/>
          </p:nvCxnSpPr>
          <p:spPr bwMode="auto">
            <a:xfrm flipV="1">
              <a:off x="3581400" y="1828800"/>
              <a:ext cx="2667000" cy="24384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25" name="TextBox 24"/>
            <p:cNvSpPr txBox="1"/>
            <p:nvPr/>
          </p:nvSpPr>
          <p:spPr>
            <a:xfrm>
              <a:off x="6629400" y="1219200"/>
              <a:ext cx="1842171" cy="307777"/>
            </a:xfrm>
            <a:prstGeom prst="rect">
              <a:avLst/>
            </a:prstGeom>
            <a:noFill/>
          </p:spPr>
          <p:txBody>
            <a:bodyPr wrap="none" rtlCol="0">
              <a:spAutoFit/>
            </a:bodyPr>
            <a:lstStyle/>
            <a:p>
              <a:r>
                <a:rPr lang="en-US" sz="1400" dirty="0" smtClean="0">
                  <a:solidFill>
                    <a:srgbClr val="FF0000"/>
                  </a:solidFill>
                </a:rPr>
                <a:t>Ratio=Edge1/Edge2 </a:t>
              </a:r>
              <a:endParaRPr lang="en-US" sz="1400" dirty="0">
                <a:solidFill>
                  <a:srgbClr val="FF0000"/>
                </a:solidFill>
              </a:endParaRPr>
            </a:p>
          </p:txBody>
        </p:sp>
        <p:sp>
          <p:nvSpPr>
            <p:cNvPr id="28" name="TextBox 27"/>
            <p:cNvSpPr txBox="1"/>
            <p:nvPr/>
          </p:nvSpPr>
          <p:spPr>
            <a:xfrm>
              <a:off x="3657600" y="1905000"/>
              <a:ext cx="2581156" cy="1384995"/>
            </a:xfrm>
            <a:prstGeom prst="rect">
              <a:avLst/>
            </a:prstGeom>
            <a:noFill/>
          </p:spPr>
          <p:txBody>
            <a:bodyPr wrap="none" rtlCol="0">
              <a:spAutoFit/>
            </a:bodyPr>
            <a:lstStyle/>
            <a:p>
              <a:pPr marL="342900" indent="-342900">
                <a:buFont typeface="+mj-lt"/>
                <a:buAutoNum type="arabicPeriod"/>
              </a:pPr>
              <a:r>
                <a:rPr lang="en-US" sz="1400" dirty="0" smtClean="0">
                  <a:solidFill>
                    <a:srgbClr val="FFFF00"/>
                  </a:solidFill>
                </a:rPr>
                <a:t>Merge </a:t>
              </a:r>
              <a:r>
                <a:rPr lang="en-US" sz="1400" dirty="0" err="1" smtClean="0">
                  <a:solidFill>
                    <a:srgbClr val="FFFF00"/>
                  </a:solidFill>
                </a:rPr>
                <a:t>lidar</a:t>
              </a:r>
              <a:r>
                <a:rPr lang="en-US" sz="1400" dirty="0" smtClean="0">
                  <a:solidFill>
                    <a:srgbClr val="FFFF00"/>
                  </a:solidFill>
                </a:rPr>
                <a:t> and GPS/IMU</a:t>
              </a:r>
            </a:p>
            <a:p>
              <a:pPr marL="342900" indent="-342900">
                <a:buFont typeface="+mj-lt"/>
                <a:buAutoNum type="arabicPeriod"/>
              </a:pPr>
              <a:r>
                <a:rPr lang="en-US" sz="1400" dirty="0" smtClean="0">
                  <a:solidFill>
                    <a:srgbClr val="FFFF00"/>
                  </a:solidFill>
                </a:rPr>
                <a:t>Background subtracted</a:t>
              </a:r>
            </a:p>
            <a:p>
              <a:pPr marL="342900" indent="-342900">
                <a:buFont typeface="+mj-lt"/>
                <a:buAutoNum type="arabicPeriod"/>
              </a:pPr>
              <a:r>
                <a:rPr lang="en-US" sz="1400" dirty="0" err="1" smtClean="0">
                  <a:solidFill>
                    <a:srgbClr val="FFFF00"/>
                  </a:solidFill>
                </a:rPr>
                <a:t>Deadtime</a:t>
              </a:r>
              <a:r>
                <a:rPr lang="en-US" sz="1400" dirty="0" smtClean="0">
                  <a:solidFill>
                    <a:srgbClr val="FFFF00"/>
                  </a:solidFill>
                </a:rPr>
                <a:t> corrected</a:t>
              </a:r>
            </a:p>
            <a:p>
              <a:pPr marL="342900" indent="-342900">
                <a:buFont typeface="+mj-lt"/>
                <a:buAutoNum type="arabicPeriod"/>
              </a:pPr>
              <a:r>
                <a:rPr lang="en-US" sz="1400" dirty="0" smtClean="0">
                  <a:solidFill>
                    <a:srgbClr val="FFFF00"/>
                  </a:solidFill>
                </a:rPr>
                <a:t> Averaged in range</a:t>
              </a:r>
            </a:p>
            <a:p>
              <a:pPr marL="342900" indent="-342900">
                <a:buFont typeface="+mj-lt"/>
                <a:buAutoNum type="arabicPeriod"/>
              </a:pPr>
              <a:r>
                <a:rPr lang="en-US" sz="1400" dirty="0" smtClean="0">
                  <a:solidFill>
                    <a:srgbClr val="FFFF00"/>
                  </a:solidFill>
                </a:rPr>
                <a:t>N shots averaged </a:t>
              </a:r>
            </a:p>
            <a:p>
              <a:pPr marL="342900" indent="-342900">
                <a:buFont typeface="+mj-lt"/>
                <a:buAutoNum type="arabicPeriod"/>
              </a:pPr>
              <a:r>
                <a:rPr lang="en-US" sz="1400" dirty="0" smtClean="0">
                  <a:solidFill>
                    <a:srgbClr val="FFFF00"/>
                  </a:solidFill>
                </a:rPr>
                <a:t>Ratio signals E1/E2</a:t>
              </a:r>
              <a:endParaRPr lang="en-US" sz="1400" dirty="0">
                <a:solidFill>
                  <a:srgbClr val="FFFF00"/>
                </a:solidFill>
              </a:endParaRPr>
            </a:p>
          </p:txBody>
        </p:sp>
      </p:grpSp>
      <p:grpSp>
        <p:nvGrpSpPr>
          <p:cNvPr id="8" name="Group 31"/>
          <p:cNvGrpSpPr/>
          <p:nvPr/>
        </p:nvGrpSpPr>
        <p:grpSpPr>
          <a:xfrm>
            <a:off x="5791201" y="3124994"/>
            <a:ext cx="3352799" cy="3199379"/>
            <a:chOff x="5791201" y="3124994"/>
            <a:chExt cx="3352799" cy="3199379"/>
          </a:xfrm>
        </p:grpSpPr>
        <p:pic>
          <p:nvPicPr>
            <p:cNvPr id="13" name="LOS winds" descr="17Vx21HQLWind1.png"/>
            <p:cNvPicPr>
              <a:picLocks noChangeAspect="1"/>
            </p:cNvPicPr>
            <p:nvPr/>
          </p:nvPicPr>
          <p:blipFill>
            <a:blip r:embed="rId6" cstate="print"/>
            <a:stretch>
              <a:fillRect/>
            </a:stretch>
          </p:blipFill>
          <p:spPr>
            <a:xfrm>
              <a:off x="6248400" y="4343400"/>
              <a:ext cx="2641297" cy="1980973"/>
            </a:xfrm>
            <a:prstGeom prst="rect">
              <a:avLst/>
            </a:prstGeom>
          </p:spPr>
        </p:pic>
        <p:cxnSp>
          <p:nvCxnSpPr>
            <p:cNvPr id="23" name="Straight Arrow Connector 22"/>
            <p:cNvCxnSpPr/>
            <p:nvPr/>
          </p:nvCxnSpPr>
          <p:spPr bwMode="auto">
            <a:xfrm rot="5400000">
              <a:off x="6858000" y="3733800"/>
              <a:ext cx="1219200" cy="1588"/>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26" name="TextBox 25"/>
            <p:cNvSpPr txBox="1"/>
            <p:nvPr/>
          </p:nvSpPr>
          <p:spPr>
            <a:xfrm>
              <a:off x="6705600" y="4416623"/>
              <a:ext cx="1569660" cy="307777"/>
            </a:xfrm>
            <a:prstGeom prst="rect">
              <a:avLst/>
            </a:prstGeom>
            <a:noFill/>
          </p:spPr>
          <p:txBody>
            <a:bodyPr wrap="none" rtlCol="0">
              <a:spAutoFit/>
            </a:bodyPr>
            <a:lstStyle/>
            <a:p>
              <a:r>
                <a:rPr lang="en-US" sz="1400" dirty="0" smtClean="0">
                  <a:solidFill>
                    <a:srgbClr val="FF0000"/>
                  </a:solidFill>
                </a:rPr>
                <a:t>LOS Wind Speed</a:t>
              </a:r>
              <a:endParaRPr lang="en-US" sz="1400" dirty="0">
                <a:solidFill>
                  <a:srgbClr val="FF0000"/>
                </a:solidFill>
              </a:endParaRPr>
            </a:p>
          </p:txBody>
        </p:sp>
        <p:sp>
          <p:nvSpPr>
            <p:cNvPr id="29" name="TextBox 28"/>
            <p:cNvSpPr txBox="1"/>
            <p:nvPr/>
          </p:nvSpPr>
          <p:spPr>
            <a:xfrm>
              <a:off x="5791201" y="3200400"/>
              <a:ext cx="3352799" cy="1169551"/>
            </a:xfrm>
            <a:prstGeom prst="rect">
              <a:avLst/>
            </a:prstGeom>
            <a:noFill/>
          </p:spPr>
          <p:txBody>
            <a:bodyPr wrap="square" rtlCol="0">
              <a:spAutoFit/>
            </a:bodyPr>
            <a:lstStyle/>
            <a:p>
              <a:r>
                <a:rPr lang="en-US" sz="1400" dirty="0" smtClean="0">
                  <a:solidFill>
                    <a:srgbClr val="FFFF00"/>
                  </a:solidFill>
                </a:rPr>
                <a:t>1, Utilize etalon scan with simulated Rayleigh </a:t>
              </a:r>
              <a:r>
                <a:rPr lang="en-US" sz="1400" dirty="0" err="1" smtClean="0">
                  <a:solidFill>
                    <a:srgbClr val="FFFF00"/>
                  </a:solidFill>
                </a:rPr>
                <a:t>Brillouin</a:t>
              </a:r>
              <a:r>
                <a:rPr lang="en-US" sz="1400" dirty="0" smtClean="0">
                  <a:solidFill>
                    <a:srgbClr val="FFFF00"/>
                  </a:solidFill>
                </a:rPr>
                <a:t> spectral </a:t>
              </a:r>
              <a:r>
                <a:rPr lang="en-US" sz="1400" dirty="0" err="1" smtClean="0">
                  <a:solidFill>
                    <a:srgbClr val="FFFF00"/>
                  </a:solidFill>
                </a:rPr>
                <a:t>lineshape</a:t>
              </a:r>
              <a:r>
                <a:rPr lang="en-US" sz="1400" dirty="0" smtClean="0">
                  <a:solidFill>
                    <a:srgbClr val="FFFF00"/>
                  </a:solidFill>
                </a:rPr>
                <a:t> to generate calibration curve .</a:t>
              </a:r>
            </a:p>
            <a:p>
              <a:r>
                <a:rPr lang="en-US" sz="1400" dirty="0" smtClean="0">
                  <a:solidFill>
                    <a:srgbClr val="FFFF00"/>
                  </a:solidFill>
                </a:rPr>
                <a:t>2. Calculate LOS wind speed</a:t>
              </a:r>
            </a:p>
            <a:p>
              <a:r>
                <a:rPr lang="en-US" sz="1400" dirty="0" smtClean="0">
                  <a:solidFill>
                    <a:srgbClr val="FFFF00"/>
                  </a:solidFill>
                </a:rPr>
                <a:t>3. Apply correction for aircraft motion*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6562725" cy="1143000"/>
          </a:xfrm>
        </p:spPr>
        <p:txBody>
          <a:bodyPr/>
          <a:lstStyle/>
          <a:p>
            <a:pPr algn="ctr"/>
            <a:r>
              <a:rPr lang="en-US" sz="3200" dirty="0" smtClean="0"/>
              <a:t>Feb 14, 2011 ER-2 Flight Track-</a:t>
            </a:r>
            <a:br>
              <a:rPr lang="en-US" sz="3200" dirty="0" smtClean="0"/>
            </a:br>
            <a:r>
              <a:rPr lang="en-US" sz="3200" dirty="0" smtClean="0"/>
              <a:t>Oakland NWS </a:t>
            </a:r>
            <a:r>
              <a:rPr lang="en-US" sz="3200" dirty="0" err="1" smtClean="0"/>
              <a:t>sonde</a:t>
            </a:r>
            <a:r>
              <a:rPr lang="en-US" sz="3200" dirty="0" smtClean="0"/>
              <a:t> comparison</a:t>
            </a:r>
            <a:endParaRPr lang="en-US" sz="3200" dirty="0"/>
          </a:p>
        </p:txBody>
      </p:sp>
      <p:sp>
        <p:nvSpPr>
          <p:cNvPr id="4" name="Slide Number Placeholder 3"/>
          <p:cNvSpPr>
            <a:spLocks noGrp="1"/>
          </p:cNvSpPr>
          <p:nvPr>
            <p:ph type="sldNum" sz="quarter" idx="10"/>
          </p:nvPr>
        </p:nvSpPr>
        <p:spPr/>
        <p:txBody>
          <a:bodyPr/>
          <a:lstStyle/>
          <a:p>
            <a:pPr>
              <a:defRPr/>
            </a:pPr>
            <a:fld id="{36371BAF-0802-43AF-9824-96AC1E8E5B2F}" type="slidenum">
              <a:rPr lang="en-US" smtClean="0"/>
              <a:pPr>
                <a:defRPr/>
              </a:pPr>
              <a:t>9</a:t>
            </a:fld>
            <a:endParaRPr lang="en-US"/>
          </a:p>
        </p:txBody>
      </p:sp>
      <p:pic>
        <p:nvPicPr>
          <p:cNvPr id="5" name="Picture 4" descr="slide1.jpg"/>
          <p:cNvPicPr>
            <a:picLocks noChangeAspect="1"/>
          </p:cNvPicPr>
          <p:nvPr/>
        </p:nvPicPr>
        <p:blipFill>
          <a:blip r:embed="rId2" cstate="print"/>
          <a:stretch>
            <a:fillRect/>
          </a:stretch>
        </p:blipFill>
        <p:spPr>
          <a:xfrm>
            <a:off x="533400" y="1180730"/>
            <a:ext cx="8008612" cy="5220070"/>
          </a:xfrm>
          <a:prstGeom prst="rect">
            <a:avLst/>
          </a:prstGeom>
        </p:spPr>
      </p:pic>
      <p:pic>
        <p:nvPicPr>
          <p:cNvPr id="6" name="Picture 5" descr="slide8.jpg"/>
          <p:cNvPicPr>
            <a:picLocks noChangeAspect="1"/>
          </p:cNvPicPr>
          <p:nvPr/>
        </p:nvPicPr>
        <p:blipFill>
          <a:blip r:embed="rId3" cstate="print"/>
          <a:stretch>
            <a:fillRect/>
          </a:stretch>
        </p:blipFill>
        <p:spPr>
          <a:xfrm>
            <a:off x="533400" y="1185691"/>
            <a:ext cx="8001000" cy="5215109"/>
          </a:xfrm>
          <a:prstGeom prst="rect">
            <a:avLst/>
          </a:prstGeom>
        </p:spPr>
      </p:pic>
      <p:grpSp>
        <p:nvGrpSpPr>
          <p:cNvPr id="3" name="Group 9"/>
          <p:cNvGrpSpPr/>
          <p:nvPr/>
        </p:nvGrpSpPr>
        <p:grpSpPr>
          <a:xfrm>
            <a:off x="1066800" y="2362200"/>
            <a:ext cx="3335657" cy="2756357"/>
            <a:chOff x="1066800" y="2362200"/>
            <a:chExt cx="3335657" cy="2756357"/>
          </a:xfrm>
        </p:grpSpPr>
        <p:pic>
          <p:nvPicPr>
            <p:cNvPr id="11" name="Picture 3"/>
            <p:cNvPicPr>
              <a:picLocks noChangeAspect="1" noChangeArrowheads="1"/>
            </p:cNvPicPr>
            <p:nvPr/>
          </p:nvPicPr>
          <p:blipFill>
            <a:blip r:embed="rId4" cstate="print"/>
            <a:srcRect/>
            <a:stretch>
              <a:fillRect/>
            </a:stretch>
          </p:blipFill>
          <p:spPr bwMode="auto">
            <a:xfrm>
              <a:off x="1066800" y="2362200"/>
              <a:ext cx="3321030" cy="2438400"/>
            </a:xfrm>
            <a:prstGeom prst="rect">
              <a:avLst/>
            </a:prstGeom>
            <a:noFill/>
            <a:ln w="9525">
              <a:noFill/>
              <a:miter lim="800000"/>
              <a:headEnd/>
              <a:tailEnd/>
            </a:ln>
            <a:effectLst/>
          </p:spPr>
        </p:pic>
        <p:sp>
          <p:nvSpPr>
            <p:cNvPr id="12" name="TextBox 11"/>
            <p:cNvSpPr txBox="1"/>
            <p:nvPr/>
          </p:nvSpPr>
          <p:spPr>
            <a:xfrm>
              <a:off x="1066800" y="4810780"/>
              <a:ext cx="3335657" cy="307777"/>
            </a:xfrm>
            <a:prstGeom prst="rect">
              <a:avLst/>
            </a:prstGeom>
            <a:noFill/>
          </p:spPr>
          <p:txBody>
            <a:bodyPr wrap="none" rtlCol="0">
              <a:spAutoFit/>
            </a:bodyPr>
            <a:lstStyle/>
            <a:p>
              <a:r>
                <a:rPr lang="en-US" sz="1400" dirty="0" smtClean="0">
                  <a:solidFill>
                    <a:srgbClr val="FFFF00"/>
                  </a:solidFill>
                </a:rPr>
                <a:t>Oakland NWS </a:t>
              </a:r>
              <a:r>
                <a:rPr lang="en-US" sz="1400" dirty="0" err="1" smtClean="0">
                  <a:solidFill>
                    <a:srgbClr val="FFFF00"/>
                  </a:solidFill>
                </a:rPr>
                <a:t>Sonde</a:t>
              </a:r>
              <a:r>
                <a:rPr lang="en-US" sz="1400" dirty="0" smtClean="0">
                  <a:solidFill>
                    <a:srgbClr val="FFFF00"/>
                  </a:solidFill>
                </a:rPr>
                <a:t> 00Z Feb 15, 2011</a:t>
              </a:r>
              <a:endParaRPr lang="en-US" sz="1400" dirty="0">
                <a:solidFill>
                  <a:srgbClr val="FFFF00"/>
                </a:solidFill>
              </a:endParaRPr>
            </a:p>
          </p:txBody>
        </p:sp>
      </p:grpSp>
      <p:grpSp>
        <p:nvGrpSpPr>
          <p:cNvPr id="8" name="Group 13"/>
          <p:cNvGrpSpPr/>
          <p:nvPr/>
        </p:nvGrpSpPr>
        <p:grpSpPr>
          <a:xfrm>
            <a:off x="5334000" y="2379292"/>
            <a:ext cx="3250897" cy="2954708"/>
            <a:chOff x="5334000" y="2379292"/>
            <a:chExt cx="3250897" cy="2954708"/>
          </a:xfrm>
        </p:grpSpPr>
        <p:pic>
          <p:nvPicPr>
            <p:cNvPr id="7" name="Picture 6" descr="17Vx31HWindcompare160_1.png"/>
            <p:cNvPicPr>
              <a:picLocks noChangeAspect="1"/>
            </p:cNvPicPr>
            <p:nvPr/>
          </p:nvPicPr>
          <p:blipFill>
            <a:blip r:embed="rId5" cstate="print"/>
            <a:stretch>
              <a:fillRect/>
            </a:stretch>
          </p:blipFill>
          <p:spPr>
            <a:xfrm>
              <a:off x="5334000" y="2379292"/>
              <a:ext cx="3250897" cy="2438173"/>
            </a:xfrm>
            <a:prstGeom prst="rect">
              <a:avLst/>
            </a:prstGeom>
          </p:spPr>
        </p:pic>
        <p:sp>
          <p:nvSpPr>
            <p:cNvPr id="13" name="TextBox 12"/>
            <p:cNvSpPr txBox="1"/>
            <p:nvPr/>
          </p:nvSpPr>
          <p:spPr>
            <a:xfrm>
              <a:off x="5334000" y="4810780"/>
              <a:ext cx="3200400" cy="523220"/>
            </a:xfrm>
            <a:prstGeom prst="rect">
              <a:avLst/>
            </a:prstGeom>
            <a:noFill/>
          </p:spPr>
          <p:txBody>
            <a:bodyPr wrap="square" rtlCol="0">
              <a:spAutoFit/>
            </a:bodyPr>
            <a:lstStyle/>
            <a:p>
              <a:pPr algn="ctr"/>
              <a:r>
                <a:rPr lang="en-US" sz="1400" dirty="0" err="1" smtClean="0">
                  <a:solidFill>
                    <a:srgbClr val="FFFF00"/>
                  </a:solidFill>
                </a:rPr>
                <a:t>Sonde</a:t>
              </a:r>
              <a:r>
                <a:rPr lang="en-US" sz="1400" dirty="0" smtClean="0">
                  <a:solidFill>
                    <a:srgbClr val="FFFF00"/>
                  </a:solidFill>
                </a:rPr>
                <a:t> Speed Projected to </a:t>
              </a:r>
              <a:r>
                <a:rPr lang="en-US" sz="1400" dirty="0" err="1" smtClean="0">
                  <a:solidFill>
                    <a:srgbClr val="FFFF00"/>
                  </a:solidFill>
                </a:rPr>
                <a:t>TWiLiTE</a:t>
              </a:r>
              <a:r>
                <a:rPr lang="en-US" sz="1400" dirty="0" smtClean="0">
                  <a:solidFill>
                    <a:srgbClr val="FFFF00"/>
                  </a:solidFill>
                </a:rPr>
                <a:t> LOS azimuth</a:t>
              </a:r>
              <a:endParaRPr lang="en-US" sz="1400" dirty="0">
                <a:solidFill>
                  <a:srgbClr val="FFFF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3"/>
</p:tagLst>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_rels/theme4.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Book Antiqu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5202</TotalTime>
  <Words>2232</Words>
  <Application>Microsoft Office PowerPoint</Application>
  <PresentationFormat>On-screen Show (4:3)</PresentationFormat>
  <Paragraphs>379</Paragraphs>
  <Slides>45</Slides>
  <Notes>14</Notes>
  <HiddenSlides>0</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45</vt:i4>
      </vt:variant>
    </vt:vector>
  </HeadingPairs>
  <TitlesOfParts>
    <vt:vector size="51" baseType="lpstr">
      <vt:lpstr>2_Blank Presentation</vt:lpstr>
      <vt:lpstr>Office Theme</vt:lpstr>
      <vt:lpstr>Concourse</vt:lpstr>
      <vt:lpstr>1_Concourse</vt:lpstr>
      <vt:lpstr>Document</vt:lpstr>
      <vt:lpstr>Worksheet</vt:lpstr>
      <vt:lpstr>Status of the TWiLiTE Direct Detection Doppler Lidar   Bruce Gentry1, Huailin Chen2, Jaime Cervantes2, Steve Mitchell3, Roman Machan3, Daniel Reed3     May 2, 2012  </vt:lpstr>
      <vt:lpstr>Slide 2</vt:lpstr>
      <vt:lpstr>Slide 3</vt:lpstr>
      <vt:lpstr>ER-2 Engineering Flights  October, 2009 &amp; February, 2011 </vt:lpstr>
      <vt:lpstr>February 14, 2011 flight over California Central Valley</vt:lpstr>
      <vt:lpstr>TWiLiTE Flight Test Modes Fast Steering Mirror Alignment</vt:lpstr>
      <vt:lpstr>TWiLiTE Flight Test Modes Etalon Calibration </vt:lpstr>
      <vt:lpstr>TWiLiTE Flight Test Modes</vt:lpstr>
      <vt:lpstr>Feb 14, 2011 ER-2 Flight Track- Oakland NWS sonde comparison</vt:lpstr>
      <vt:lpstr>Feb 14, 2011 ER-2 Flight Track</vt:lpstr>
      <vt:lpstr>February 14 flight over California Central Valley-Track S4  tavg=1 second, R=30 m, z=21 m</vt:lpstr>
      <vt:lpstr>February 14 flight over California Central Valley  tavg=11 second z=253 m</vt:lpstr>
      <vt:lpstr>February 15, 2011 flight Palmdale, CA to Denver, CO</vt:lpstr>
      <vt:lpstr>February 15 , 2011 Flight – Track 28  tavg=1 second, R=30 m, z=21 m</vt:lpstr>
      <vt:lpstr>February 15,2011 flight Palmdale, CA to Denver, CO - 28  tavg=11 seconds, z=253 m</vt:lpstr>
      <vt:lpstr>HS3 Mission Overview</vt:lpstr>
      <vt:lpstr>Slide 17</vt:lpstr>
      <vt:lpstr>NASA’s Global Hawk UAS</vt:lpstr>
      <vt:lpstr>Environmental Payload</vt:lpstr>
      <vt:lpstr>TWiLiTE-GH Objectives</vt:lpstr>
      <vt:lpstr>Schedule</vt:lpstr>
      <vt:lpstr>TWiLiTE-GH Overview</vt:lpstr>
      <vt:lpstr>TWiLiTE-GH Overview</vt:lpstr>
      <vt:lpstr>AESA 360 Fairing</vt:lpstr>
      <vt:lpstr>TWiLiTE-GH</vt:lpstr>
      <vt:lpstr>TWiLiTE-GH</vt:lpstr>
      <vt:lpstr>TWiLiTE-GH</vt:lpstr>
      <vt:lpstr>TWiLiTE-GH</vt:lpstr>
      <vt:lpstr>Electronics Pallet</vt:lpstr>
      <vt:lpstr>Thermal Pallet</vt:lpstr>
      <vt:lpstr>Optics Pallet</vt:lpstr>
      <vt:lpstr>Conclusions and Future plans</vt:lpstr>
      <vt:lpstr>Slide 33</vt:lpstr>
      <vt:lpstr>2007 NRC Decadal Survey Recommendations for 3DWinds</vt:lpstr>
      <vt:lpstr>Slide 35</vt:lpstr>
      <vt:lpstr>Slide 36</vt:lpstr>
      <vt:lpstr>Slide 37</vt:lpstr>
      <vt:lpstr>Slide 38</vt:lpstr>
      <vt:lpstr>Slide 39</vt:lpstr>
      <vt:lpstr>TWiLiTE Laser  </vt:lpstr>
      <vt:lpstr>TWiLiTE Doppler Receiver</vt:lpstr>
      <vt:lpstr>TWiLiTE Tunable Fabry-Perot Etalon and Digital Controller </vt:lpstr>
      <vt:lpstr>TWiLiTE Holographic Telescope</vt:lpstr>
      <vt:lpstr>February 14 flight over California Central Valley-Track S1  tavg=1 second, R=30 m, z=21 m</vt:lpstr>
      <vt:lpstr>February 14 flight over California Central Valley  tavg=11 second, z=253 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bruce</dc:creator>
  <cp:lastModifiedBy>Bruce Gentry</cp:lastModifiedBy>
  <cp:revision>458</cp:revision>
  <dcterms:created xsi:type="dcterms:W3CDTF">2010-01-30T03:43:06Z</dcterms:created>
  <dcterms:modified xsi:type="dcterms:W3CDTF">2012-05-02T01:35:50Z</dcterms:modified>
</cp:coreProperties>
</file>